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2"/>
  </p:sldMasterIdLst>
  <p:notesMasterIdLst>
    <p:notesMasterId r:id="rId26"/>
  </p:notesMasterIdLst>
  <p:handoutMasterIdLst>
    <p:handoutMasterId r:id="rId27"/>
  </p:handoutMasterIdLst>
  <p:sldIdLst>
    <p:sldId id="258" r:id="rId3"/>
    <p:sldId id="303" r:id="rId4"/>
    <p:sldId id="304" r:id="rId5"/>
    <p:sldId id="260" r:id="rId6"/>
    <p:sldId id="268" r:id="rId7"/>
    <p:sldId id="266" r:id="rId8"/>
    <p:sldId id="282" r:id="rId9"/>
    <p:sldId id="271" r:id="rId10"/>
    <p:sldId id="296" r:id="rId11"/>
    <p:sldId id="281" r:id="rId12"/>
    <p:sldId id="272" r:id="rId13"/>
    <p:sldId id="273" r:id="rId14"/>
    <p:sldId id="297" r:id="rId15"/>
    <p:sldId id="299" r:id="rId16"/>
    <p:sldId id="300" r:id="rId17"/>
    <p:sldId id="301" r:id="rId18"/>
    <p:sldId id="305" r:id="rId19"/>
    <p:sldId id="306" r:id="rId20"/>
    <p:sldId id="307" r:id="rId21"/>
    <p:sldId id="308" r:id="rId22"/>
    <p:sldId id="309" r:id="rId23"/>
    <p:sldId id="310" r:id="rId24"/>
    <p:sldId id="302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485" autoAdjust="0"/>
    <p:restoredTop sz="94660"/>
  </p:normalViewPr>
  <p:slideViewPr>
    <p:cSldViewPr snapToGrid="0">
      <p:cViewPr varScale="1">
        <p:scale>
          <a:sx n="84" d="100"/>
          <a:sy n="84" d="100"/>
        </p:scale>
        <p:origin x="72" y="62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2784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latinLnBrk="0">
              <a:defRPr lang="zh-CN" sz="1200"/>
            </a:lvl1pPr>
          </a:lstStyle>
          <a:p>
            <a:endParaRPr lang="zh-CN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latinLnBrk="0">
              <a:defRPr lang="zh-CN" sz="1200"/>
            </a:lvl1pPr>
          </a:lstStyle>
          <a:p>
            <a:fld id="{CEEBDA6D-DC69-4DCE-BAF7-6763517D3376}" type="datetimeFigureOut">
              <a:rPr lang="en-US" altLang="zh-CN"/>
              <a:t>3/26/2017</a:t>
            </a:fld>
            <a:endParaRPr lang="zh-CN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latinLnBrk="0">
              <a:defRPr lang="zh-CN" sz="1200"/>
            </a:lvl1pPr>
          </a:lstStyle>
          <a:p>
            <a:endParaRPr lang="zh-CN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latinLnBrk="0">
              <a:defRPr lang="zh-CN" sz="1200"/>
            </a:lvl1pPr>
          </a:lstStyle>
          <a:p>
            <a:fld id="{B2977E94-A6AB-4E02-8E43-E89F9CF4757F}" type="slidenum">
              <a:rPr lang="zh-CN"/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21542583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latinLnBrk="0">
              <a:defRPr lang="zh-CN" sz="1200"/>
            </a:lvl1pPr>
          </a:lstStyle>
          <a:p>
            <a:endParaRPr lang="zh-CN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latinLnBrk="0">
              <a:defRPr lang="zh-CN" sz="1200"/>
            </a:lvl1pPr>
          </a:lstStyle>
          <a:p>
            <a:fld id="{237F6C43-988E-4257-9A1C-C162EF036D58}" type="datetimeFigureOut">
              <a:t>2017/3/26</a:t>
            </a:fld>
            <a:endParaRPr lang="zh-CN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第二级</a:t>
            </a:r>
          </a:p>
          <a:p>
            <a:pPr lvl="2"/>
            <a:r>
              <a:rPr lang="zh-CN"/>
              <a:t>第三级</a:t>
            </a:r>
          </a:p>
          <a:p>
            <a:pPr lvl="3"/>
            <a:r>
              <a:rPr lang="zh-CN"/>
              <a:t>第四级</a:t>
            </a:r>
          </a:p>
          <a:p>
            <a:pPr lvl="4"/>
            <a:r>
              <a:rPr lang="zh-CN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latinLnBrk="0">
              <a:defRPr lang="zh-CN" sz="1200"/>
            </a:lvl1pPr>
          </a:lstStyle>
          <a:p>
            <a:endParaRPr lang="zh-CN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latinLnBrk="0">
              <a:defRPr lang="zh-CN" sz="1200"/>
            </a:lvl1pPr>
          </a:lstStyle>
          <a:p>
            <a:fld id="{DED491D0-8E1B-49C7-849B-A28568D94497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7263258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2832533" y="1371600"/>
            <a:ext cx="9359467" cy="2971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/>
          </a:p>
        </p:txBody>
      </p:sp>
      <p:sp>
        <p:nvSpPr>
          <p:cNvPr id="10" name="矩形 9"/>
          <p:cNvSpPr/>
          <p:nvPr/>
        </p:nvSpPr>
        <p:spPr>
          <a:xfrm>
            <a:off x="2832533" y="4462272"/>
            <a:ext cx="9359467" cy="10332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/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 bwMode="black">
          <a:xfrm>
            <a:off x="3175199" y="1943842"/>
            <a:ext cx="8500062" cy="2387600"/>
          </a:xfrm>
        </p:spPr>
        <p:txBody>
          <a:bodyPr anchor="b"/>
          <a:lstStyle>
            <a:lvl1pPr algn="l" latinLnBrk="0">
              <a:lnSpc>
                <a:spcPct val="90000"/>
              </a:lnSpc>
              <a:defRPr lang="zh-CN" sz="6000" b="1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3175199" y="4538659"/>
            <a:ext cx="8500062" cy="865321"/>
          </a:xfrm>
        </p:spPr>
        <p:txBody>
          <a:bodyPr/>
          <a:lstStyle>
            <a:lvl1pPr marL="0" indent="0" algn="l" latinLnBrk="0">
              <a:spcBef>
                <a:spcPts val="0"/>
              </a:spcBef>
              <a:buNone/>
              <a:defRPr lang="zh-CN" sz="2400"/>
            </a:lvl1pPr>
            <a:lvl2pPr marL="457200" indent="0" algn="ctr" latinLnBrk="0">
              <a:buNone/>
              <a:defRPr lang="zh-CN" sz="2000"/>
            </a:lvl2pPr>
            <a:lvl3pPr marL="914400" indent="0" algn="ctr" latinLnBrk="0">
              <a:buNone/>
              <a:defRPr lang="zh-CN" sz="1800"/>
            </a:lvl3pPr>
            <a:lvl4pPr marL="1371600" indent="0" algn="ctr" latinLnBrk="0">
              <a:buNone/>
              <a:defRPr lang="zh-CN" sz="1600"/>
            </a:lvl4pPr>
            <a:lvl5pPr marL="1828800" indent="0" algn="ctr" latinLnBrk="0">
              <a:buNone/>
              <a:defRPr lang="zh-CN" sz="1600"/>
            </a:lvl5pPr>
            <a:lvl6pPr marL="2286000" indent="0" algn="ctr" latinLnBrk="0">
              <a:buNone/>
              <a:defRPr lang="zh-CN" sz="1600"/>
            </a:lvl6pPr>
            <a:lvl7pPr marL="2743200" indent="0" algn="ctr" latinLnBrk="0">
              <a:buNone/>
              <a:defRPr lang="zh-CN" sz="1600"/>
            </a:lvl7pPr>
            <a:lvl8pPr marL="3200400" indent="0" algn="ctr" latinLnBrk="0">
              <a:buNone/>
              <a:defRPr lang="zh-CN" sz="1600"/>
            </a:lvl8pPr>
            <a:lvl9pPr marL="3657600" indent="0" algn="ctr" latinLnBrk="0">
              <a:buNone/>
              <a:defRPr lang="zh-CN" sz="1600"/>
            </a:lvl9pPr>
          </a:lstStyle>
          <a:p>
            <a:r>
              <a:rPr lang="zh-CN" altLang="en-US"/>
              <a:t>单击此处编辑母版副标题样式</a:t>
            </a:r>
            <a:endParaRPr lang="zh-CN"/>
          </a:p>
        </p:txBody>
      </p:sp>
      <p:sp>
        <p:nvSpPr>
          <p:cNvPr id="11" name="日期占位符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t>2017/3/26</a:t>
            </a:fld>
            <a:endParaRPr lang="zh-CN"/>
          </a:p>
        </p:txBody>
      </p:sp>
      <p:sp>
        <p:nvSpPr>
          <p:cNvPr id="12" name="页脚占位符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13" name="幻灯片编号占位符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3047549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t>2017/3/26</a:t>
            </a:fld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2664405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78199" y="462249"/>
            <a:ext cx="9693088" cy="5714714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378199" y="6356350"/>
            <a:ext cx="1971947" cy="365125"/>
          </a:xfrm>
        </p:spPr>
        <p:txBody>
          <a:bodyPr/>
          <a:lstStyle/>
          <a:p>
            <a:fld id="{2CCFE9AC-F15C-4FA0-A6F1-298829FA691D}" type="datetimeFigureOut">
              <a:t>2017/3/26</a:t>
            </a:fld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2382374" y="6356350"/>
            <a:ext cx="5687786" cy="365125"/>
          </a:xfrm>
        </p:spPr>
        <p:txBody>
          <a:bodyPr/>
          <a:lstStyle/>
          <a:p>
            <a:endParaRPr lang="zh-CN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 rot="5400000">
            <a:off x="7523375" y="2743540"/>
            <a:ext cx="6857433" cy="1371487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 rot="5400000">
            <a:off x="8267671" y="3370131"/>
            <a:ext cx="6858000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/>
          </a:p>
        </p:txBody>
      </p:sp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0266348" y="462249"/>
            <a:ext cx="1370886" cy="5714714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102389" y="6356350"/>
            <a:ext cx="1968898" cy="365125"/>
          </a:xfrm>
        </p:spPr>
        <p:txBody>
          <a:bodyPr/>
          <a:lstStyle/>
          <a:p>
            <a:fld id="{BD266BE7-899D-4075-917F-DBDE33B6B692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3029411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t>2017/3/26</a:t>
            </a:fld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5413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3502152" y="-20637"/>
            <a:ext cx="7315200" cy="434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/>
          </a:p>
        </p:txBody>
      </p:sp>
      <p:sp>
        <p:nvSpPr>
          <p:cNvPr id="9" name="矩形 8"/>
          <p:cNvSpPr/>
          <p:nvPr/>
        </p:nvSpPr>
        <p:spPr>
          <a:xfrm>
            <a:off x="3502152" y="4462272"/>
            <a:ext cx="7315200" cy="17190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 bwMode="black">
          <a:xfrm>
            <a:off x="3838015" y="658346"/>
            <a:ext cx="6597464" cy="3664417"/>
          </a:xfrm>
        </p:spPr>
        <p:txBody>
          <a:bodyPr anchor="b">
            <a:normAutofit/>
          </a:bodyPr>
          <a:lstStyle>
            <a:lvl1pPr latinLnBrk="0">
              <a:lnSpc>
                <a:spcPct val="90000"/>
              </a:lnSpc>
              <a:defRPr lang="zh-CN" sz="5000" b="1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838014" y="4589463"/>
            <a:ext cx="6597465" cy="1500187"/>
          </a:xfrm>
        </p:spPr>
        <p:txBody>
          <a:bodyPr/>
          <a:lstStyle>
            <a:lvl1pPr marL="0" indent="0" latinLnBrk="0">
              <a:spcBef>
                <a:spcPts val="0"/>
              </a:spcBef>
              <a:buNone/>
              <a:defRPr lang="zh-CN" sz="2400">
                <a:solidFill>
                  <a:schemeClr val="tx1"/>
                </a:solidFill>
              </a:defRPr>
            </a:lvl1pPr>
            <a:lvl2pPr marL="457200" indent="0" latinLnBrk="0">
              <a:buNone/>
              <a:defRPr lang="zh-CN"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latinLnBrk="0">
              <a:buNone/>
              <a:defRPr lang="zh-CN"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latinLnBrk="0">
              <a:buNone/>
              <a:defRPr lang="zh-CN"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latinLnBrk="0">
              <a:buNone/>
              <a:defRPr lang="zh-CN"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latinLnBrk="0">
              <a:buNone/>
              <a:defRPr lang="zh-CN"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latinLnBrk="0">
              <a:buNone/>
              <a:defRPr lang="zh-CN"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latinLnBrk="0">
              <a:buNone/>
              <a:defRPr lang="zh-CN"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latinLnBrk="0">
              <a:buNone/>
              <a:defRPr lang="zh-CN"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t>2017/3/26</a:t>
            </a:fld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4282452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280160" y="2194560"/>
            <a:ext cx="4489704" cy="39867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415368" y="2194560"/>
            <a:ext cx="4493424" cy="39867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t>2017/3/26</a:t>
            </a:fld>
            <a:endParaRPr 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3201040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280160" y="1828456"/>
            <a:ext cx="4489704" cy="830695"/>
          </a:xfrm>
        </p:spPr>
        <p:txBody>
          <a:bodyPr anchor="b"/>
          <a:lstStyle>
            <a:lvl1pPr marL="0" indent="0" latinLnBrk="0">
              <a:buNone/>
              <a:defRPr lang="zh-CN" sz="2400" b="1"/>
            </a:lvl1pPr>
            <a:lvl2pPr marL="457200" indent="0" latinLnBrk="0">
              <a:buNone/>
              <a:defRPr lang="zh-CN" sz="2000" b="1"/>
            </a:lvl2pPr>
            <a:lvl3pPr marL="914400" indent="0" latinLnBrk="0">
              <a:buNone/>
              <a:defRPr lang="zh-CN" sz="1800" b="1"/>
            </a:lvl3pPr>
            <a:lvl4pPr marL="1371600" indent="0" latinLnBrk="0">
              <a:buNone/>
              <a:defRPr lang="zh-CN" sz="1600" b="1"/>
            </a:lvl4pPr>
            <a:lvl5pPr marL="1828800" indent="0" latinLnBrk="0">
              <a:buNone/>
              <a:defRPr lang="zh-CN" sz="1600" b="1"/>
            </a:lvl5pPr>
            <a:lvl6pPr marL="2286000" indent="0" latinLnBrk="0">
              <a:buNone/>
              <a:defRPr lang="zh-CN" sz="1600" b="1"/>
            </a:lvl6pPr>
            <a:lvl7pPr marL="2743200" indent="0" latinLnBrk="0">
              <a:buNone/>
              <a:defRPr lang="zh-CN" sz="1600" b="1"/>
            </a:lvl7pPr>
            <a:lvl8pPr marL="3200400" indent="0" latinLnBrk="0">
              <a:buNone/>
              <a:defRPr lang="zh-CN" sz="1600" b="1"/>
            </a:lvl8pPr>
            <a:lvl9pPr marL="3657600" indent="0" latinLnBrk="0">
              <a:buNone/>
              <a:defRPr lang="zh-CN"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280160" y="2743194"/>
            <a:ext cx="4489704" cy="3433769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419088" y="1828456"/>
            <a:ext cx="4489704" cy="830695"/>
          </a:xfrm>
        </p:spPr>
        <p:txBody>
          <a:bodyPr anchor="b"/>
          <a:lstStyle>
            <a:lvl1pPr marL="0" indent="0" latinLnBrk="0">
              <a:buNone/>
              <a:defRPr lang="zh-CN" sz="2400" b="1"/>
            </a:lvl1pPr>
            <a:lvl2pPr marL="457200" indent="0" latinLnBrk="0">
              <a:buNone/>
              <a:defRPr lang="zh-CN" sz="2000" b="1"/>
            </a:lvl2pPr>
            <a:lvl3pPr marL="914400" indent="0" latinLnBrk="0">
              <a:buNone/>
              <a:defRPr lang="zh-CN" sz="1800" b="1"/>
            </a:lvl3pPr>
            <a:lvl4pPr marL="1371600" indent="0" latinLnBrk="0">
              <a:buNone/>
              <a:defRPr lang="zh-CN" sz="1600" b="1"/>
            </a:lvl4pPr>
            <a:lvl5pPr marL="1828800" indent="0" latinLnBrk="0">
              <a:buNone/>
              <a:defRPr lang="zh-CN" sz="1600" b="1"/>
            </a:lvl5pPr>
            <a:lvl6pPr marL="2286000" indent="0" latinLnBrk="0">
              <a:buNone/>
              <a:defRPr lang="zh-CN" sz="1600" b="1"/>
            </a:lvl6pPr>
            <a:lvl7pPr marL="2743200" indent="0" latinLnBrk="0">
              <a:buNone/>
              <a:defRPr lang="zh-CN" sz="1600" b="1"/>
            </a:lvl7pPr>
            <a:lvl8pPr marL="3200400" indent="0" latinLnBrk="0">
              <a:buNone/>
              <a:defRPr lang="zh-CN" sz="1600" b="1"/>
            </a:lvl8pPr>
            <a:lvl9pPr marL="3657600" indent="0" latinLnBrk="0">
              <a:buNone/>
              <a:defRPr lang="zh-CN"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419088" y="2743194"/>
            <a:ext cx="4489704" cy="3433769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t>2017/3/26</a:t>
            </a:fld>
            <a:endParaRPr lang="zh-CN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4261286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t>2017/3/26</a:t>
            </a:fld>
            <a:endParaRPr lang="zh-CN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2641611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t>2017/3/26</a:t>
            </a:fld>
            <a:endParaRPr lang="zh-CN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830296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容与题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>
            <a:lvl1pPr latinLnBrk="0">
              <a:defRPr lang="zh-CN" sz="3000"/>
            </a:lvl1pPr>
          </a:lstStyle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518896" y="2465294"/>
            <a:ext cx="5389895" cy="4392706"/>
          </a:xfrm>
        </p:spPr>
        <p:txBody>
          <a:bodyPr>
            <a:normAutofit/>
          </a:bodyPr>
          <a:lstStyle>
            <a:lvl1pPr latinLnBrk="0">
              <a:defRPr lang="zh-CN" sz="2200"/>
            </a:lvl1pPr>
            <a:lvl2pPr latinLnBrk="0">
              <a:defRPr lang="zh-CN" sz="2000"/>
            </a:lvl2pPr>
            <a:lvl3pPr latinLnBrk="0">
              <a:defRPr lang="zh-CN" sz="1800"/>
            </a:lvl3pPr>
            <a:lvl4pPr latinLnBrk="0">
              <a:defRPr lang="zh-CN" sz="1600"/>
            </a:lvl4pPr>
            <a:lvl5pPr latinLnBrk="0">
              <a:defRPr lang="zh-CN" sz="1600"/>
            </a:lvl5pPr>
            <a:lvl6pPr latinLnBrk="0">
              <a:defRPr lang="zh-CN" sz="1600"/>
            </a:lvl6pPr>
            <a:lvl7pPr latinLnBrk="0">
              <a:defRPr lang="zh-CN" sz="1600"/>
            </a:lvl7pPr>
            <a:lvl8pPr latinLnBrk="0">
              <a:defRPr lang="zh-CN" sz="1600"/>
            </a:lvl8pPr>
            <a:lvl9pPr latinLnBrk="0">
              <a:defRPr lang="zh-CN"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291818" y="2465294"/>
            <a:ext cx="3834874" cy="3711669"/>
          </a:xfrm>
        </p:spPr>
        <p:txBody>
          <a:bodyPr>
            <a:normAutofit/>
          </a:bodyPr>
          <a:lstStyle>
            <a:lvl1pPr marL="0" indent="0" latinLnBrk="0">
              <a:spcBef>
                <a:spcPts val="1500"/>
              </a:spcBef>
              <a:buNone/>
              <a:defRPr lang="zh-CN" sz="2200"/>
            </a:lvl1pPr>
            <a:lvl2pPr marL="457200" indent="0" latinLnBrk="0">
              <a:buNone/>
              <a:defRPr lang="zh-CN" sz="1400"/>
            </a:lvl2pPr>
            <a:lvl3pPr marL="914400" indent="0" latinLnBrk="0">
              <a:buNone/>
              <a:defRPr lang="zh-CN" sz="1200"/>
            </a:lvl3pPr>
            <a:lvl4pPr marL="1371600" indent="0" latinLnBrk="0">
              <a:buNone/>
              <a:defRPr lang="zh-CN" sz="1000"/>
            </a:lvl4pPr>
            <a:lvl5pPr marL="1828800" indent="0" latinLnBrk="0">
              <a:buNone/>
              <a:defRPr lang="zh-CN" sz="1000"/>
            </a:lvl5pPr>
            <a:lvl6pPr marL="2286000" indent="0" latinLnBrk="0">
              <a:buNone/>
              <a:defRPr lang="zh-CN" sz="1000"/>
            </a:lvl6pPr>
            <a:lvl7pPr marL="2743200" indent="0" latinLnBrk="0">
              <a:buNone/>
              <a:defRPr lang="zh-CN" sz="1000"/>
            </a:lvl7pPr>
            <a:lvl8pPr marL="3200400" indent="0" latinLnBrk="0">
              <a:buNone/>
              <a:defRPr lang="zh-CN" sz="1000"/>
            </a:lvl8pPr>
            <a:lvl9pPr marL="3657600" indent="0" latinLnBrk="0">
              <a:buNone/>
              <a:defRPr lang="zh-CN"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t>2017/3/26</a:t>
            </a:fld>
            <a:endParaRPr 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3114742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题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>
            <a:lvl1pPr latinLnBrk="0">
              <a:defRPr lang="zh-CN" sz="3000"/>
            </a:lvl1pPr>
          </a:lstStyle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518896" y="1828456"/>
            <a:ext cx="5389895" cy="5029544"/>
          </a:xfrm>
        </p:spPr>
        <p:txBody>
          <a:bodyPr tIns="1371600">
            <a:normAutofit/>
          </a:bodyPr>
          <a:lstStyle>
            <a:lvl1pPr marL="0" indent="0" algn="ctr" latinLnBrk="0">
              <a:buNone/>
              <a:defRPr lang="zh-CN" sz="2000"/>
            </a:lvl1pPr>
            <a:lvl2pPr marL="457200" indent="0" latinLnBrk="0">
              <a:buNone/>
              <a:defRPr lang="zh-CN" sz="2800"/>
            </a:lvl2pPr>
            <a:lvl3pPr marL="914400" indent="0" latinLnBrk="0">
              <a:buNone/>
              <a:defRPr lang="zh-CN" sz="2400"/>
            </a:lvl3pPr>
            <a:lvl4pPr marL="1371600" indent="0" latinLnBrk="0">
              <a:buNone/>
              <a:defRPr lang="zh-CN" sz="2000"/>
            </a:lvl4pPr>
            <a:lvl5pPr marL="1828800" indent="0" latinLnBrk="0">
              <a:buNone/>
              <a:defRPr lang="zh-CN" sz="2000"/>
            </a:lvl5pPr>
            <a:lvl6pPr marL="2286000" indent="0" latinLnBrk="0">
              <a:buNone/>
              <a:defRPr lang="zh-CN" sz="2000"/>
            </a:lvl6pPr>
            <a:lvl7pPr marL="2743200" indent="0" latinLnBrk="0">
              <a:buNone/>
              <a:defRPr lang="zh-CN" sz="2000"/>
            </a:lvl7pPr>
            <a:lvl8pPr marL="3200400" indent="0" latinLnBrk="0">
              <a:buNone/>
              <a:defRPr lang="zh-CN" sz="2000"/>
            </a:lvl8pPr>
            <a:lvl9pPr marL="3657600" indent="0" latinLnBrk="0">
              <a:buNone/>
              <a:defRPr lang="zh-CN" sz="2000"/>
            </a:lvl9pPr>
          </a:lstStyle>
          <a:p>
            <a:r>
              <a:rPr lang="zh-CN" altLang="en-US"/>
              <a:t>单击图标添加图片</a:t>
            </a:r>
            <a:endParaRPr lang="zh-CN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291819" y="2465293"/>
            <a:ext cx="3834874" cy="3711669"/>
          </a:xfrm>
        </p:spPr>
        <p:txBody>
          <a:bodyPr>
            <a:normAutofit/>
          </a:bodyPr>
          <a:lstStyle>
            <a:lvl1pPr marL="0" indent="0" latinLnBrk="0">
              <a:buNone/>
              <a:defRPr lang="zh-CN" sz="2200"/>
            </a:lvl1pPr>
            <a:lvl2pPr marL="457200" indent="0" latinLnBrk="0">
              <a:buNone/>
              <a:defRPr lang="zh-CN" sz="1400"/>
            </a:lvl2pPr>
            <a:lvl3pPr marL="914400" indent="0" latinLnBrk="0">
              <a:buNone/>
              <a:defRPr lang="zh-CN" sz="1200"/>
            </a:lvl3pPr>
            <a:lvl4pPr marL="1371600" indent="0" latinLnBrk="0">
              <a:buNone/>
              <a:defRPr lang="zh-CN" sz="1000"/>
            </a:lvl4pPr>
            <a:lvl5pPr marL="1828800" indent="0" latinLnBrk="0">
              <a:buNone/>
              <a:defRPr lang="zh-CN" sz="1000"/>
            </a:lvl5pPr>
            <a:lvl6pPr marL="2286000" indent="0" latinLnBrk="0">
              <a:buNone/>
              <a:defRPr lang="zh-CN" sz="1000"/>
            </a:lvl6pPr>
            <a:lvl7pPr marL="2743200" indent="0" latinLnBrk="0">
              <a:buNone/>
              <a:defRPr lang="zh-CN" sz="1000"/>
            </a:lvl7pPr>
            <a:lvl8pPr marL="3200400" indent="0" latinLnBrk="0">
              <a:buNone/>
              <a:defRPr lang="zh-CN" sz="1000"/>
            </a:lvl8pPr>
            <a:lvl9pPr marL="3657600" indent="0" latinLnBrk="0">
              <a:buNone/>
              <a:defRPr lang="zh-CN"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t>2017/3/26</a:t>
            </a:fld>
            <a:endParaRPr 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4161366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347472"/>
            <a:ext cx="12188952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0" y="457200"/>
            <a:ext cx="12188952" cy="1371257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>
            <p:ph type="title"/>
          </p:nvPr>
        </p:nvSpPr>
        <p:spPr bwMode="black">
          <a:xfrm>
            <a:off x="1280160" y="466343"/>
            <a:ext cx="9628632" cy="1362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280160" y="2190749"/>
            <a:ext cx="9628632" cy="39862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第二级</a:t>
            </a:r>
          </a:p>
          <a:p>
            <a:pPr lvl="2"/>
            <a:r>
              <a:rPr lang="zh-CN"/>
              <a:t>第三级</a:t>
            </a:r>
          </a:p>
          <a:p>
            <a:pPr lvl="3"/>
            <a:r>
              <a:rPr lang="zh-CN"/>
              <a:t>第四级</a:t>
            </a:r>
          </a:p>
          <a:p>
            <a:pPr lvl="4"/>
            <a:r>
              <a:rPr lang="zh-CN"/>
              <a:t>第五级</a:t>
            </a:r>
          </a:p>
          <a:p>
            <a:pPr lvl="5"/>
            <a:r>
              <a:rPr lang="zh-CN"/>
              <a:t>第六级</a:t>
            </a:r>
          </a:p>
          <a:p>
            <a:pPr lvl="6"/>
            <a:r>
              <a:rPr lang="zh-CN"/>
              <a:t>第七级</a:t>
            </a:r>
          </a:p>
          <a:p>
            <a:pPr lvl="7"/>
            <a:r>
              <a:rPr lang="zh-CN"/>
              <a:t>第八级</a:t>
            </a:r>
          </a:p>
          <a:p>
            <a:pPr lvl="8"/>
            <a:r>
              <a:rPr lang="zh-CN"/>
              <a:t>第九级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1280160" y="6356350"/>
            <a:ext cx="19719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latinLnBrk="0">
              <a:defRPr lang="zh-CN" sz="120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2CCFE9AC-F15C-4FA0-A6F1-298829FA691D}" type="datetimeFigureOut">
              <a:rPr lang="en-US" altLang="zh-CN" smtClean="0"/>
              <a:pPr/>
              <a:t>3/26/2017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252107" y="6356350"/>
            <a:ext cx="56877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latinLnBrk="0">
              <a:defRPr lang="zh-CN" sz="120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939894" y="6356350"/>
            <a:ext cx="19688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latinLnBrk="0">
              <a:defRPr lang="zh-CN" sz="120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BD266BE7-899D-4075-917F-DBDE33B6B692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71921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5000"/>
        </a:lnSpc>
        <a:spcBef>
          <a:spcPct val="0"/>
        </a:spcBef>
        <a:buNone/>
        <a:defRPr lang="zh-CN" sz="3000" kern="1200">
          <a:solidFill>
            <a:schemeClr val="bg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500"/>
        </a:spcBef>
        <a:buFont typeface="Wingdings" panose="05000000000000000000" pitchFamily="2" charset="2"/>
        <a:buChar char="§"/>
        <a:defRPr lang="zh-CN" sz="22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lang="zh-CN" sz="20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lang="zh-CN" sz="18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lang="zh-CN" sz="16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lang="zh-CN" sz="16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lang="zh-CN" sz="16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6pPr>
      <a:lvl7pPr marL="29718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lang="zh-CN" sz="16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7pPr>
      <a:lvl8pPr marL="34290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lang="zh-CN" sz="16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8pPr>
      <a:lvl9pPr marL="3886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lang="zh-CN" sz="16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游戏开发核心技术</a:t>
            </a:r>
            <a:endParaRPr lang="zh-CN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状态管理器的窗口实现</a:t>
            </a:r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1732698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WinMain</a:t>
            </a:r>
            <a:r>
              <a:rPr lang="en-US" altLang="zh-CN" dirty="0"/>
              <a:t> – </a:t>
            </a:r>
            <a:r>
              <a:rPr lang="zh-CN" altLang="en-US" dirty="0"/>
              <a:t>参数说明</a:t>
            </a:r>
          </a:p>
        </p:txBody>
      </p:sp>
      <p:sp>
        <p:nvSpPr>
          <p:cNvPr id="5" name="内容占位符 1"/>
          <p:cNvSpPr txBox="1">
            <a:spLocks/>
          </p:cNvSpPr>
          <p:nvPr/>
        </p:nvSpPr>
        <p:spPr>
          <a:xfrm>
            <a:off x="1636748" y="2497377"/>
            <a:ext cx="8646241" cy="410293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lang="zh-CN" sz="22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lang="zh-CN" sz="20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lang="zh-CN" sz="18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9pPr>
          </a:lstStyle>
          <a:p>
            <a:r>
              <a:rPr lang="en-US" altLang="zh-CN" sz="2800" dirty="0"/>
              <a:t>HINSTANCE </a:t>
            </a:r>
            <a:r>
              <a:rPr lang="en-US" altLang="zh-CN" sz="2800" dirty="0" err="1"/>
              <a:t>hInstance</a:t>
            </a:r>
            <a:endParaRPr lang="en-US" altLang="zh-CN" sz="2800" dirty="0"/>
          </a:p>
          <a:p>
            <a:pPr lvl="1"/>
            <a:endParaRPr lang="en-US" altLang="zh-CN" sz="2600" dirty="0"/>
          </a:p>
          <a:p>
            <a:pPr lvl="1"/>
            <a:r>
              <a:rPr lang="zh-CN" altLang="en-US" sz="2600" dirty="0"/>
              <a:t>实例句柄，操作系统的内部码</a:t>
            </a:r>
            <a:endParaRPr lang="en-US" altLang="zh-CN" sz="2600" dirty="0"/>
          </a:p>
          <a:p>
            <a:r>
              <a:rPr lang="en-US" altLang="zh-CN" sz="2800" dirty="0"/>
              <a:t>HINSTANCE </a:t>
            </a:r>
            <a:r>
              <a:rPr lang="en-US" altLang="zh-CN" sz="2800" dirty="0" err="1"/>
              <a:t>hPrevInstance</a:t>
            </a:r>
            <a:r>
              <a:rPr lang="en-US" altLang="zh-CN" sz="2800" dirty="0"/>
              <a:t> </a:t>
            </a:r>
            <a:r>
              <a:rPr lang="zh-CN" altLang="en-US" sz="2800" dirty="0"/>
              <a:t>作废</a:t>
            </a:r>
            <a:endParaRPr lang="en-US" altLang="zh-CN" sz="2800" dirty="0"/>
          </a:p>
          <a:p>
            <a:r>
              <a:rPr lang="en-US" altLang="zh-CN" sz="2800" dirty="0"/>
              <a:t>LPSTR </a:t>
            </a:r>
            <a:r>
              <a:rPr lang="en-US" altLang="zh-CN" sz="2800" dirty="0" err="1"/>
              <a:t>lpcmdline</a:t>
            </a:r>
            <a:r>
              <a:rPr lang="zh-CN" altLang="en-US" sz="2800" dirty="0"/>
              <a:t>：</a:t>
            </a:r>
            <a:r>
              <a:rPr lang="en-US" altLang="zh-CN" sz="2800" dirty="0" err="1"/>
              <a:t>argc</a:t>
            </a:r>
            <a:r>
              <a:rPr lang="en-US" altLang="zh-CN" sz="2800" dirty="0"/>
              <a:t>&amp; </a:t>
            </a:r>
            <a:r>
              <a:rPr lang="en-US" altLang="zh-CN" sz="2800" dirty="0" err="1"/>
              <a:t>argv</a:t>
            </a:r>
            <a:endParaRPr lang="en-US" altLang="zh-CN" sz="2800" dirty="0"/>
          </a:p>
          <a:p>
            <a:r>
              <a:rPr lang="en-US" altLang="zh-CN" sz="2800" dirty="0" err="1"/>
              <a:t>Int</a:t>
            </a:r>
            <a:r>
              <a:rPr lang="en-US" altLang="zh-CN" sz="2800" dirty="0"/>
              <a:t>: </a:t>
            </a:r>
            <a:r>
              <a:rPr lang="en-US" altLang="zh-CN" sz="2800" dirty="0" err="1"/>
              <a:t>nCmdShow</a:t>
            </a:r>
            <a:r>
              <a:rPr lang="en-US" altLang="zh-CN" sz="2800" dirty="0"/>
              <a:t> </a:t>
            </a:r>
            <a:r>
              <a:rPr lang="zh-CN" altLang="en-US" sz="2800" dirty="0"/>
              <a:t>窗口如何显示</a:t>
            </a:r>
            <a:endParaRPr lang="en-US" altLang="zh-CN" sz="2800" dirty="0"/>
          </a:p>
          <a:p>
            <a:pPr marL="0" indent="0">
              <a:buNone/>
            </a:pP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3939767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窗口创建</a:t>
            </a:r>
          </a:p>
        </p:txBody>
      </p:sp>
      <p:sp>
        <p:nvSpPr>
          <p:cNvPr id="5" name="内容占位符 1"/>
          <p:cNvSpPr txBox="1">
            <a:spLocks/>
          </p:cNvSpPr>
          <p:nvPr/>
        </p:nvSpPr>
        <p:spPr>
          <a:xfrm>
            <a:off x="1043190" y="2465293"/>
            <a:ext cx="9865602" cy="4102931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lang="zh-CN" sz="22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lang="zh-CN" sz="20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lang="zh-CN" sz="18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9pPr>
          </a:lstStyle>
          <a:p>
            <a:r>
              <a:rPr lang="zh-CN" altLang="en-US" sz="2400" dirty="0"/>
              <a:t>定义</a:t>
            </a:r>
            <a:r>
              <a:rPr lang="en-US" altLang="zh-CN" sz="2400" dirty="0"/>
              <a:t>Window Class</a:t>
            </a:r>
            <a:r>
              <a:rPr lang="zh-CN" altLang="en-US" sz="2400" dirty="0"/>
              <a:t> </a:t>
            </a:r>
            <a:r>
              <a:rPr lang="en-US" altLang="zh-CN" sz="2400" dirty="0"/>
              <a:t>- </a:t>
            </a:r>
            <a:r>
              <a:rPr lang="zh-CN" altLang="en-US" sz="2400" dirty="0"/>
              <a:t>指定属性</a:t>
            </a:r>
            <a:endParaRPr lang="en-US" altLang="zh-CN" sz="2400" dirty="0"/>
          </a:p>
          <a:p>
            <a:r>
              <a:rPr lang="zh-CN" altLang="en-US" sz="2400" dirty="0"/>
              <a:t>注册</a:t>
            </a:r>
            <a:r>
              <a:rPr lang="en-US" altLang="zh-CN" sz="2400" dirty="0"/>
              <a:t>Window Class</a:t>
            </a:r>
            <a:r>
              <a:rPr lang="zh-CN" altLang="en-US" sz="2400" dirty="0"/>
              <a:t> </a:t>
            </a:r>
            <a:r>
              <a:rPr lang="en-US" altLang="zh-CN" sz="2400" dirty="0"/>
              <a:t>- </a:t>
            </a:r>
            <a:r>
              <a:rPr lang="en-US" altLang="zh-CN" dirty="0" err="1"/>
              <a:t>RegisterClass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zh-CN" altLang="en-US" sz="2400" dirty="0"/>
              <a:t>创建窗口实例</a:t>
            </a:r>
            <a:endParaRPr lang="en-US" altLang="zh-CN" sz="2400" dirty="0"/>
          </a:p>
          <a:p>
            <a:r>
              <a:rPr lang="en-US" altLang="zh-CN" sz="2400" dirty="0" err="1"/>
              <a:t>ShowWindow</a:t>
            </a:r>
            <a:endParaRPr lang="en-US" altLang="zh-CN" sz="2400" dirty="0"/>
          </a:p>
          <a:p>
            <a:r>
              <a:rPr lang="en-US" altLang="zh-CN" sz="2400" dirty="0" err="1"/>
              <a:t>UpdateWindow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zh-CN" altLang="en-US" sz="2400" dirty="0"/>
              <a:t>参考项目： </a:t>
            </a:r>
            <a:r>
              <a:rPr lang="en-US" altLang="zh-CN" sz="2400" dirty="0"/>
              <a:t>Win32Sample</a:t>
            </a:r>
          </a:p>
        </p:txBody>
      </p:sp>
    </p:spTree>
    <p:extLst>
      <p:ext uri="{BB962C8B-B14F-4D97-AF65-F5344CB8AC3E}">
        <p14:creationId xmlns:p14="http://schemas.microsoft.com/office/powerpoint/2010/main" val="1939791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事件处理</a:t>
            </a:r>
          </a:p>
        </p:txBody>
      </p:sp>
      <p:sp>
        <p:nvSpPr>
          <p:cNvPr id="4" name="内容占位符 5"/>
          <p:cNvSpPr txBox="1">
            <a:spLocks/>
          </p:cNvSpPr>
          <p:nvPr/>
        </p:nvSpPr>
        <p:spPr>
          <a:xfrm>
            <a:off x="1280160" y="2323627"/>
            <a:ext cx="9924460" cy="421884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lang="zh-CN" sz="22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lang="zh-CN" sz="20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lang="zh-CN" sz="18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9pPr>
          </a:lstStyle>
          <a:p>
            <a:pPr marL="457200" lvl="1" indent="0">
              <a:buNone/>
            </a:pP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en-US" dirty="0"/>
          </a:p>
        </p:txBody>
      </p:sp>
      <p:sp>
        <p:nvSpPr>
          <p:cNvPr id="5" name="内容占位符 1"/>
          <p:cNvSpPr txBox="1">
            <a:spLocks/>
          </p:cNvSpPr>
          <p:nvPr/>
        </p:nvSpPr>
        <p:spPr>
          <a:xfrm>
            <a:off x="1636748" y="2497377"/>
            <a:ext cx="8646241" cy="410293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lang="zh-CN" sz="22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lang="zh-CN" sz="20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lang="zh-CN" sz="18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9pPr>
          </a:lstStyle>
          <a:p>
            <a:r>
              <a:rPr lang="zh-CN" altLang="en-US" sz="2800" dirty="0"/>
              <a:t>事件处理器是一个回调</a:t>
            </a:r>
            <a:r>
              <a:rPr lang="en-US" altLang="zh-CN" sz="2800" dirty="0" err="1"/>
              <a:t>CallBack</a:t>
            </a:r>
            <a:r>
              <a:rPr lang="zh-CN" altLang="en-US" sz="2800" dirty="0"/>
              <a:t>函数</a:t>
            </a:r>
            <a:endParaRPr lang="en-US" altLang="zh-CN" sz="2800" dirty="0"/>
          </a:p>
          <a:p>
            <a:r>
              <a:rPr lang="zh-CN" altLang="en-US" sz="2800" dirty="0"/>
              <a:t>每一个</a:t>
            </a:r>
            <a:r>
              <a:rPr lang="en-US" altLang="zh-CN" sz="2800" dirty="0"/>
              <a:t>Window Class</a:t>
            </a:r>
            <a:r>
              <a:rPr lang="zh-CN" altLang="en-US" sz="2800" dirty="0"/>
              <a:t>都要指定一个回调函数</a:t>
            </a:r>
            <a:endParaRPr lang="en-US" altLang="zh-CN" sz="26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3907" y="4072939"/>
            <a:ext cx="3676650" cy="195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985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回调函数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8293" y="2004521"/>
            <a:ext cx="8231709" cy="4494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984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消息传递</a:t>
            </a:r>
          </a:p>
        </p:txBody>
      </p:sp>
      <p:sp>
        <p:nvSpPr>
          <p:cNvPr id="5" name="内容占位符 1"/>
          <p:cNvSpPr txBox="1">
            <a:spLocks/>
          </p:cNvSpPr>
          <p:nvPr/>
        </p:nvSpPr>
        <p:spPr>
          <a:xfrm>
            <a:off x="1043190" y="2465293"/>
            <a:ext cx="9865602" cy="410293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lang="zh-CN" sz="22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lang="zh-CN" sz="20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lang="zh-CN" sz="18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9pPr>
          </a:lstStyle>
          <a:p>
            <a:r>
              <a:rPr lang="zh-CN" altLang="en-US" sz="2400" dirty="0"/>
              <a:t>我们已经知道了消息在哪儿处理，是谁产生的，在谁手上</a:t>
            </a:r>
            <a:endParaRPr lang="en-US" altLang="zh-CN" sz="2400" dirty="0"/>
          </a:p>
          <a:p>
            <a:r>
              <a:rPr lang="zh-CN" altLang="en-US" sz="2400" dirty="0"/>
              <a:t>但是，消息如何获取呢？</a:t>
            </a:r>
            <a:endParaRPr lang="en-US" altLang="zh-CN" sz="2400" dirty="0"/>
          </a:p>
          <a:p>
            <a:pPr lvl="1"/>
            <a:endParaRPr lang="en-US" altLang="zh-CN" sz="2400" dirty="0"/>
          </a:p>
          <a:p>
            <a:pPr lvl="1"/>
            <a:r>
              <a:rPr lang="zh-CN" altLang="en-US" sz="2400" dirty="0"/>
              <a:t>消息由</a:t>
            </a:r>
            <a:r>
              <a:rPr lang="en-US" altLang="zh-CN" sz="2400" dirty="0"/>
              <a:t>OS</a:t>
            </a:r>
            <a:r>
              <a:rPr lang="zh-CN" altLang="en-US" sz="2400" dirty="0"/>
              <a:t>发送给应用的本地事件队列</a:t>
            </a:r>
            <a:endParaRPr lang="en-US" altLang="zh-CN" sz="2400" dirty="0"/>
          </a:p>
          <a:p>
            <a:pPr lvl="1"/>
            <a:endParaRPr lang="en-US" altLang="zh-CN" sz="2400" dirty="0"/>
          </a:p>
          <a:p>
            <a:pPr lvl="1"/>
            <a:r>
              <a:rPr lang="zh-CN" altLang="en-US" sz="2400" dirty="0"/>
              <a:t>由</a:t>
            </a:r>
            <a:r>
              <a:rPr lang="en-US" altLang="zh-CN" sz="2400" dirty="0"/>
              <a:t>“Main Event Loop” </a:t>
            </a:r>
            <a:r>
              <a:rPr lang="zh-CN" altLang="en-US" sz="2400" dirty="0"/>
              <a:t>获取，然后发送给窗口过程函数</a:t>
            </a:r>
            <a:endParaRPr lang="en-US" altLang="zh-CN" sz="2400" dirty="0"/>
          </a:p>
          <a:p>
            <a:pPr lvl="1"/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2899274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GetMessage</a:t>
            </a:r>
            <a:endParaRPr lang="zh-CN" altLang="en-US" dirty="0"/>
          </a:p>
        </p:txBody>
      </p:sp>
      <p:sp>
        <p:nvSpPr>
          <p:cNvPr id="5" name="内容占位符 1"/>
          <p:cNvSpPr txBox="1">
            <a:spLocks/>
          </p:cNvSpPr>
          <p:nvPr/>
        </p:nvSpPr>
        <p:spPr>
          <a:xfrm>
            <a:off x="1161675" y="2369040"/>
            <a:ext cx="9865602" cy="410293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lang="zh-CN" sz="22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lang="zh-CN" sz="20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lang="zh-CN" sz="18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9pPr>
          </a:lstStyle>
          <a:p>
            <a:r>
              <a:rPr lang="en-US" altLang="zh-CN" sz="2400" dirty="0"/>
              <a:t>MSG </a:t>
            </a:r>
            <a:r>
              <a:rPr lang="en-US" altLang="zh-CN" sz="2400" dirty="0" err="1"/>
              <a:t>msg</a:t>
            </a:r>
            <a:r>
              <a:rPr lang="en-US" altLang="zh-CN" sz="2400" dirty="0"/>
              <a:t>;</a:t>
            </a:r>
          </a:p>
          <a:p>
            <a:r>
              <a:rPr lang="en-US" altLang="zh-CN" sz="2400" dirty="0"/>
              <a:t>while(</a:t>
            </a:r>
            <a:r>
              <a:rPr lang="en-US" altLang="zh-CN" sz="2400" dirty="0" err="1"/>
              <a:t>GetMessage</a:t>
            </a:r>
            <a:r>
              <a:rPr lang="en-US" altLang="zh-CN" sz="2400" dirty="0"/>
              <a:t>(&amp;</a:t>
            </a:r>
            <a:r>
              <a:rPr lang="en-US" altLang="zh-CN" sz="2400" dirty="0" err="1"/>
              <a:t>msg</a:t>
            </a:r>
            <a:r>
              <a:rPr lang="en-US" altLang="zh-CN" sz="2400" dirty="0"/>
              <a:t>, NULL, 0, 0))</a:t>
            </a:r>
          </a:p>
          <a:p>
            <a:r>
              <a:rPr lang="en-US" altLang="zh-CN" sz="2400" dirty="0"/>
              <a:t>{</a:t>
            </a:r>
          </a:p>
          <a:p>
            <a:pPr lvl="1"/>
            <a:r>
              <a:rPr lang="en-US" altLang="zh-CN" dirty="0" err="1"/>
              <a:t>TranslateMessage</a:t>
            </a:r>
            <a:r>
              <a:rPr lang="en-US" altLang="zh-CN" dirty="0"/>
              <a:t>(&amp;</a:t>
            </a:r>
            <a:r>
              <a:rPr lang="en-US" altLang="zh-CN" dirty="0" err="1"/>
              <a:t>msg</a:t>
            </a:r>
            <a:r>
              <a:rPr lang="en-US" altLang="zh-CN" dirty="0"/>
              <a:t>);</a:t>
            </a:r>
          </a:p>
          <a:p>
            <a:pPr lvl="1"/>
            <a:r>
              <a:rPr lang="en-US" altLang="zh-CN" dirty="0" err="1"/>
              <a:t>DispatchMessage</a:t>
            </a:r>
            <a:r>
              <a:rPr lang="en-US" altLang="zh-CN" dirty="0"/>
              <a:t>(&amp;</a:t>
            </a:r>
            <a:r>
              <a:rPr lang="en-US" altLang="zh-CN" dirty="0" err="1"/>
              <a:t>msg</a:t>
            </a:r>
            <a:r>
              <a:rPr lang="en-US" altLang="zh-CN" dirty="0"/>
              <a:t>);}</a:t>
            </a:r>
          </a:p>
          <a:p>
            <a:r>
              <a:rPr lang="en-US" altLang="zh-CN" sz="2400" dirty="0"/>
              <a:t>}</a:t>
            </a:r>
          </a:p>
          <a:p>
            <a:r>
              <a:rPr lang="zh-CN" altLang="en-US" sz="2400" dirty="0"/>
              <a:t>返回值：</a:t>
            </a:r>
            <a:r>
              <a:rPr lang="en-US" altLang="zh-CN" sz="2400" dirty="0"/>
              <a:t>WM_QUIT</a:t>
            </a:r>
            <a:r>
              <a:rPr lang="zh-CN" altLang="en-US" sz="2400" dirty="0"/>
              <a:t>外的消息，都是非零值</a:t>
            </a:r>
            <a:endParaRPr lang="en-US" altLang="zh-CN" sz="2400" dirty="0"/>
          </a:p>
          <a:p>
            <a:r>
              <a:rPr lang="en-US" altLang="zh-CN" sz="2400" dirty="0" err="1"/>
              <a:t>GetMessage</a:t>
            </a:r>
            <a:r>
              <a:rPr lang="zh-CN" altLang="en-US" sz="2400" dirty="0"/>
              <a:t>会一直等待新消息，没有输入，画面就不动</a:t>
            </a: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2389947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PeekMessage</a:t>
            </a:r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0924" y="1828456"/>
            <a:ext cx="8789128" cy="5029544"/>
          </a:xfrm>
          <a:prstGeom prst="rect">
            <a:avLst/>
          </a:prstGeom>
        </p:spPr>
      </p:pic>
      <p:sp>
        <p:nvSpPr>
          <p:cNvPr id="6" name="内容占位符 1"/>
          <p:cNvSpPr txBox="1">
            <a:spLocks/>
          </p:cNvSpPr>
          <p:nvPr/>
        </p:nvSpPr>
        <p:spPr>
          <a:xfrm>
            <a:off x="167064" y="2369039"/>
            <a:ext cx="3298031" cy="410293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lang="zh-CN" sz="22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lang="zh-CN" sz="20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lang="zh-CN" sz="18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9pPr>
          </a:lstStyle>
          <a:p>
            <a:r>
              <a:rPr lang="zh-CN" altLang="en-US" sz="2400" dirty="0"/>
              <a:t>返回值</a:t>
            </a:r>
            <a:endParaRPr lang="en-US" altLang="zh-CN" sz="2400" dirty="0"/>
          </a:p>
          <a:p>
            <a:pPr lvl="1"/>
            <a:r>
              <a:rPr lang="zh-CN" altLang="en-US" dirty="0"/>
              <a:t>取到消息，返回非</a:t>
            </a:r>
            <a:r>
              <a:rPr lang="en-US" altLang="zh-CN" dirty="0"/>
              <a:t>0</a:t>
            </a:r>
          </a:p>
          <a:p>
            <a:pPr lvl="1"/>
            <a:r>
              <a:rPr lang="zh-CN" altLang="en-US" dirty="0"/>
              <a:t>没取到消息，返回</a:t>
            </a:r>
            <a:r>
              <a:rPr lang="en-US" altLang="zh-CN" dirty="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973628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Alpha</a:t>
            </a:r>
            <a:r>
              <a:rPr lang="zh-CN" altLang="en-US" dirty="0"/>
              <a:t> </a:t>
            </a:r>
            <a:r>
              <a:rPr lang="en-US" altLang="zh-CN" dirty="0"/>
              <a:t>Engine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图形绘制功能 </a:t>
            </a:r>
            <a:r>
              <a:rPr lang="en-US" altLang="zh-CN" dirty="0"/>
              <a:t>– </a:t>
            </a:r>
            <a:r>
              <a:rPr lang="zh-CN" altLang="en-US" dirty="0"/>
              <a:t>基础</a:t>
            </a:r>
          </a:p>
        </p:txBody>
      </p:sp>
    </p:spTree>
    <p:extLst>
      <p:ext uri="{BB962C8B-B14F-4D97-AF65-F5344CB8AC3E}">
        <p14:creationId xmlns:p14="http://schemas.microsoft.com/office/powerpoint/2010/main" val="2389215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AE</a:t>
            </a:r>
            <a:r>
              <a:rPr lang="zh-CN" altLang="en-US" dirty="0"/>
              <a:t>的基本使用流程</a:t>
            </a:r>
          </a:p>
        </p:txBody>
      </p:sp>
      <p:sp>
        <p:nvSpPr>
          <p:cNvPr id="5" name="内容占位符 1"/>
          <p:cNvSpPr txBox="1">
            <a:spLocks/>
          </p:cNvSpPr>
          <p:nvPr/>
        </p:nvSpPr>
        <p:spPr>
          <a:xfrm>
            <a:off x="1043190" y="2465293"/>
            <a:ext cx="9865602" cy="4102931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lang="zh-CN" sz="22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lang="zh-CN" sz="20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lang="zh-CN" sz="18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9pPr>
          </a:lstStyle>
          <a:p>
            <a:r>
              <a:rPr lang="zh-CN" altLang="en-US" sz="2400" dirty="0"/>
              <a:t>以绘制一个三角形为例，说明</a:t>
            </a:r>
            <a:r>
              <a:rPr lang="en-US" altLang="zh-CN" sz="2400" dirty="0"/>
              <a:t>AE</a:t>
            </a:r>
            <a:r>
              <a:rPr lang="zh-CN" altLang="en-US" sz="2400" dirty="0"/>
              <a:t>最基本的使用流程（后面的课程会详细讲解</a:t>
            </a:r>
            <a:r>
              <a:rPr lang="en-US" altLang="zh-CN" sz="2400" dirty="0"/>
              <a:t>AE</a:t>
            </a:r>
            <a:r>
              <a:rPr lang="zh-CN" altLang="en-US" sz="2400" dirty="0"/>
              <a:t>的其它功能，详细信息参见</a:t>
            </a:r>
            <a:r>
              <a:rPr lang="en-US" altLang="zh-CN" sz="2400" dirty="0"/>
              <a:t>AlphaGraphics.txt</a:t>
            </a:r>
            <a:r>
              <a:rPr lang="zh-CN" altLang="en-US" sz="2400" dirty="0"/>
              <a:t>）</a:t>
            </a:r>
            <a:endParaRPr lang="en-US" altLang="zh-CN" sz="2400" dirty="0"/>
          </a:p>
          <a:p>
            <a:r>
              <a:rPr lang="zh-CN" altLang="en-US" sz="2400" dirty="0"/>
              <a:t>为什么是三角形？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en-US" altLang="zh-CN" sz="2400" dirty="0"/>
              <a:t>1 AE</a:t>
            </a:r>
            <a:r>
              <a:rPr lang="zh-CN" altLang="en-US" sz="2400" dirty="0"/>
              <a:t>的系统初始化</a:t>
            </a:r>
            <a:endParaRPr lang="en-US" altLang="zh-CN" sz="2400" dirty="0"/>
          </a:p>
          <a:p>
            <a:r>
              <a:rPr lang="en-US" altLang="zh-CN" sz="2400" dirty="0"/>
              <a:t>2 </a:t>
            </a:r>
            <a:r>
              <a:rPr lang="zh-CN" altLang="en-US" sz="2400" dirty="0"/>
              <a:t>绘制对象的声明与初始化</a:t>
            </a:r>
            <a:endParaRPr lang="en-US" altLang="zh-CN" sz="2400" dirty="0"/>
          </a:p>
          <a:p>
            <a:r>
              <a:rPr lang="en-US" altLang="zh-CN" sz="2400" dirty="0"/>
              <a:t>3 </a:t>
            </a:r>
            <a:r>
              <a:rPr lang="zh-CN" altLang="en-US" sz="2400" dirty="0"/>
              <a:t>准备好绘制工具（定义以什么方式绘制）</a:t>
            </a:r>
            <a:endParaRPr lang="en-US" altLang="zh-CN" sz="2400" dirty="0"/>
          </a:p>
          <a:p>
            <a:r>
              <a:rPr lang="en-US" altLang="zh-CN" sz="2400" dirty="0"/>
              <a:t>4 </a:t>
            </a:r>
            <a:r>
              <a:rPr lang="zh-CN" altLang="en-US" sz="2400" dirty="0"/>
              <a:t>绘制</a:t>
            </a:r>
            <a:endParaRPr lang="en-US" altLang="zh-CN" sz="2400" dirty="0"/>
          </a:p>
          <a:p>
            <a:r>
              <a:rPr lang="en-US" altLang="zh-CN" sz="2400" dirty="0"/>
              <a:t>5 </a:t>
            </a:r>
            <a:r>
              <a:rPr lang="zh-CN" altLang="en-US" sz="2400" dirty="0"/>
              <a:t>注销对象，退出</a:t>
            </a:r>
            <a:r>
              <a:rPr lang="en-US" altLang="zh-CN" sz="2400" dirty="0"/>
              <a:t>AE</a:t>
            </a:r>
            <a:r>
              <a:rPr lang="zh-CN" altLang="en-US" sz="2400" dirty="0"/>
              <a:t>系统</a:t>
            </a:r>
            <a:endParaRPr lang="en-US" altLang="zh-CN" sz="2400" dirty="0"/>
          </a:p>
          <a:p>
            <a:pPr lvl="1"/>
            <a:endParaRPr lang="en-US" altLang="zh-CN" sz="24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7383" y="3180907"/>
            <a:ext cx="1890220" cy="1828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995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 AE</a:t>
            </a:r>
            <a:r>
              <a:rPr lang="zh-CN" altLang="en-US" dirty="0"/>
              <a:t>系统初始化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2810" y="1923028"/>
            <a:ext cx="9629775" cy="37833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810" y="5800920"/>
            <a:ext cx="4534928" cy="70556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7970492" y="5800921"/>
            <a:ext cx="308469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 err="1">
                <a:solidFill>
                  <a:srgbClr val="FF0000"/>
                </a:solidFill>
                <a:ea typeface="新宋体" panose="02010609030101010101" pitchFamily="49" charset="-122"/>
              </a:rPr>
              <a:t>AESysInit</a:t>
            </a:r>
            <a:r>
              <a:rPr lang="en-US" altLang="zh-CN" sz="2400" b="1" dirty="0">
                <a:solidFill>
                  <a:srgbClr val="FF0000"/>
                </a:solidFill>
                <a:ea typeface="新宋体" panose="02010609030101010101" pitchFamily="49" charset="-122"/>
              </a:rPr>
              <a:t>(&amp;</a:t>
            </a:r>
            <a:r>
              <a:rPr lang="en-US" altLang="zh-CN" sz="2400" b="1" dirty="0" err="1">
                <a:solidFill>
                  <a:srgbClr val="FF0000"/>
                </a:solidFill>
                <a:ea typeface="新宋体" panose="02010609030101010101" pitchFamily="49" charset="-122"/>
              </a:rPr>
              <a:t>sysInitInfo</a:t>
            </a:r>
            <a:r>
              <a:rPr lang="en-US" altLang="zh-CN" sz="2400" b="1" dirty="0">
                <a:solidFill>
                  <a:srgbClr val="FF0000"/>
                </a:solidFill>
                <a:ea typeface="新宋体" panose="02010609030101010101" pitchFamily="49" charset="-122"/>
              </a:rPr>
              <a:t>)</a:t>
            </a:r>
          </a:p>
          <a:p>
            <a:r>
              <a:rPr lang="en-US" altLang="zh-CN" sz="2400" b="1" dirty="0" err="1">
                <a:solidFill>
                  <a:srgbClr val="FF0000"/>
                </a:solidFill>
              </a:rPr>
              <a:t>AESysReset</a:t>
            </a:r>
            <a:r>
              <a:rPr lang="en-US" altLang="zh-CN" sz="2400" b="1" dirty="0">
                <a:solidFill>
                  <a:srgbClr val="FF0000"/>
                </a:solidFill>
              </a:rPr>
              <a:t>();</a:t>
            </a:r>
            <a:endParaRPr lang="zh-CN" alt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1643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第二周主要内容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Windows</a:t>
            </a:r>
            <a:r>
              <a:rPr lang="zh-CN" altLang="en-US" dirty="0"/>
              <a:t>编程：</a:t>
            </a:r>
            <a:r>
              <a:rPr lang="en-US" altLang="zh-CN" dirty="0"/>
              <a:t>Win32Sample</a:t>
            </a:r>
          </a:p>
          <a:p>
            <a:r>
              <a:rPr lang="en-US" altLang="zh-CN" dirty="0"/>
              <a:t>Alpha</a:t>
            </a:r>
            <a:r>
              <a:rPr lang="zh-CN" altLang="en-US" dirty="0"/>
              <a:t>绘图流程：</a:t>
            </a:r>
            <a:r>
              <a:rPr lang="en-US" altLang="zh-CN" dirty="0"/>
              <a:t>Win32AlphaSingleObj</a:t>
            </a:r>
          </a:p>
          <a:p>
            <a:r>
              <a:rPr lang="zh-CN" altLang="en-US" dirty="0"/>
              <a:t>状态管理器的窗口实现：</a:t>
            </a:r>
            <a:r>
              <a:rPr lang="en-US" altLang="zh-CN" dirty="0"/>
              <a:t>Practice2</a:t>
            </a:r>
            <a:r>
              <a:rPr lang="zh-CN" altLang="en-US" dirty="0"/>
              <a:t>（团队完成）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420148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 </a:t>
            </a:r>
            <a:r>
              <a:rPr lang="zh-CN" altLang="en-US" dirty="0"/>
              <a:t>绘制对象的初始化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59877" y="2338416"/>
            <a:ext cx="9628632" cy="3986213"/>
          </a:xfrm>
        </p:spPr>
        <p:txBody>
          <a:bodyPr>
            <a:normAutofit lnSpcReduction="10000"/>
          </a:bodyPr>
          <a:lstStyle/>
          <a:p>
            <a:r>
              <a:rPr lang="en-US" altLang="zh-CN" dirty="0" err="1"/>
              <a:t>AEGfxVertexList</a:t>
            </a:r>
            <a:r>
              <a:rPr lang="en-US" altLang="zh-CN" dirty="0"/>
              <a:t> *pMesh1;// </a:t>
            </a:r>
            <a:r>
              <a:rPr lang="zh-CN" altLang="en-US" dirty="0"/>
              <a:t>对象</a:t>
            </a:r>
            <a:r>
              <a:rPr lang="en-US" altLang="zh-CN" dirty="0"/>
              <a:t>1</a:t>
            </a:r>
            <a:r>
              <a:rPr lang="zh-CN" altLang="en-US" dirty="0"/>
              <a:t>的网格</a:t>
            </a:r>
            <a:r>
              <a:rPr lang="en-US" altLang="zh-CN" dirty="0"/>
              <a:t>(mesh)</a:t>
            </a:r>
            <a:r>
              <a:rPr lang="zh-CN" altLang="en-US" dirty="0"/>
              <a:t>模型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 err="1">
                <a:solidFill>
                  <a:srgbClr val="00B050"/>
                </a:solidFill>
              </a:rPr>
              <a:t>AEGfxMeshStart</a:t>
            </a:r>
            <a:r>
              <a:rPr lang="en-US" altLang="zh-CN" dirty="0">
                <a:solidFill>
                  <a:srgbClr val="00B050"/>
                </a:solidFill>
              </a:rPr>
              <a:t>();</a:t>
            </a:r>
          </a:p>
          <a:p>
            <a:r>
              <a:rPr lang="en-US" altLang="zh-CN" dirty="0" err="1"/>
              <a:t>AEGfxTriAdd</a:t>
            </a:r>
            <a:r>
              <a:rPr lang="en-US" altLang="zh-CN" dirty="0"/>
              <a:t>(</a:t>
            </a:r>
          </a:p>
          <a:p>
            <a:r>
              <a:rPr lang="en-US" altLang="zh-CN" dirty="0"/>
              <a:t>-25.5f, -25.5f, 0xFFFF0000, 0.0f, 0.0f, </a:t>
            </a:r>
          </a:p>
          <a:p>
            <a:r>
              <a:rPr lang="en-US" altLang="zh-CN" dirty="0"/>
              <a:t>25.5f,  0.0f, 0x00FF0000, 0.0f, 0.0f,</a:t>
            </a:r>
          </a:p>
          <a:p>
            <a:r>
              <a:rPr lang="en-US" altLang="zh-CN" dirty="0"/>
              <a:t>-25.5f,  25.5f, 0xFFFFFF00, 0.0f, 0.0f);</a:t>
            </a:r>
          </a:p>
          <a:p>
            <a:r>
              <a:rPr lang="en-US" altLang="zh-CN" dirty="0">
                <a:solidFill>
                  <a:srgbClr val="00B050"/>
                </a:solidFill>
              </a:rPr>
              <a:t>pMesh1 = </a:t>
            </a:r>
            <a:r>
              <a:rPr lang="en-US" altLang="zh-CN" dirty="0" err="1">
                <a:solidFill>
                  <a:srgbClr val="00B050"/>
                </a:solidFill>
              </a:rPr>
              <a:t>AEGfxMeshEnd</a:t>
            </a:r>
            <a:r>
              <a:rPr lang="en-US" altLang="zh-CN" dirty="0">
                <a:solidFill>
                  <a:srgbClr val="00B050"/>
                </a:solidFill>
              </a:rPr>
              <a:t>();</a:t>
            </a:r>
            <a:endParaRPr lang="zh-CN" altLang="en-US" dirty="0">
              <a:solidFill>
                <a:srgbClr val="00B050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6819189" y="3188835"/>
            <a:ext cx="4551175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7030A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添加三角形</a:t>
            </a:r>
            <a:endParaRPr lang="en-US" altLang="zh-CN" sz="2400" b="1" dirty="0">
              <a:solidFill>
                <a:srgbClr val="7030A0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r>
              <a:rPr lang="zh-CN" altLang="en-US" sz="2400" b="1" dirty="0">
                <a:solidFill>
                  <a:srgbClr val="7030A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每一行是三角形一个顶点的定义</a:t>
            </a:r>
            <a:endParaRPr lang="en-US" altLang="zh-CN" sz="2400" b="1" dirty="0">
              <a:solidFill>
                <a:srgbClr val="7030A0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r>
              <a:rPr lang="zh-CN" altLang="en-US" sz="2400" b="1" dirty="0">
                <a:solidFill>
                  <a:srgbClr val="7030A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分别是</a:t>
            </a:r>
          </a:p>
          <a:p>
            <a:r>
              <a:rPr lang="zh-CN" altLang="en-US" sz="2400" b="1" dirty="0">
                <a:solidFill>
                  <a:srgbClr val="7030A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顶点坐标</a:t>
            </a:r>
            <a:r>
              <a:rPr lang="en-US" altLang="zh-CN" sz="2400" b="1" dirty="0">
                <a:solidFill>
                  <a:srgbClr val="7030A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X </a:t>
            </a:r>
            <a:r>
              <a:rPr lang="zh-CN" altLang="en-US" sz="2400" b="1" dirty="0">
                <a:solidFill>
                  <a:srgbClr val="7030A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（局部坐标系）</a:t>
            </a:r>
            <a:endParaRPr lang="en-US" altLang="zh-CN" sz="2400" b="1" dirty="0">
              <a:solidFill>
                <a:srgbClr val="7030A0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r>
              <a:rPr lang="en-US" altLang="zh-CN" sz="2400" b="1" dirty="0">
                <a:solidFill>
                  <a:srgbClr val="7030A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</a:t>
            </a:r>
            <a:r>
              <a:rPr lang="zh-CN" altLang="en-US" sz="2400" b="1" dirty="0">
                <a:solidFill>
                  <a:srgbClr val="7030A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顶点坐标</a:t>
            </a:r>
            <a:r>
              <a:rPr lang="en-US" altLang="zh-CN" sz="2400" b="1" dirty="0">
                <a:solidFill>
                  <a:srgbClr val="7030A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Y</a:t>
            </a:r>
          </a:p>
          <a:p>
            <a:r>
              <a:rPr lang="en-US" altLang="zh-CN" sz="2400" b="1" dirty="0">
                <a:solidFill>
                  <a:srgbClr val="7030A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</a:t>
            </a:r>
            <a:r>
              <a:rPr lang="zh-CN" altLang="en-US" sz="2400" b="1" dirty="0">
                <a:solidFill>
                  <a:srgbClr val="7030A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颜色</a:t>
            </a:r>
            <a:endParaRPr lang="en-US" altLang="zh-CN" sz="2400" b="1" dirty="0">
              <a:solidFill>
                <a:srgbClr val="7030A0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r>
              <a:rPr lang="en-US" altLang="zh-CN" sz="2400" b="1" dirty="0">
                <a:solidFill>
                  <a:srgbClr val="7030A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</a:t>
            </a:r>
            <a:r>
              <a:rPr lang="zh-CN" altLang="en-US" sz="2400" b="1" dirty="0">
                <a:solidFill>
                  <a:srgbClr val="7030A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纹理矩形的顶点</a:t>
            </a:r>
            <a:r>
              <a:rPr lang="en-US" altLang="zh-CN" sz="2400" b="1" dirty="0">
                <a:solidFill>
                  <a:srgbClr val="7030A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X</a:t>
            </a:r>
          </a:p>
          <a:p>
            <a:r>
              <a:rPr lang="en-US" altLang="zh-CN" sz="2400" b="1" dirty="0">
                <a:solidFill>
                  <a:srgbClr val="7030A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</a:t>
            </a:r>
            <a:r>
              <a:rPr lang="zh-CN" altLang="en-US" sz="2400" b="1" dirty="0">
                <a:solidFill>
                  <a:srgbClr val="7030A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纹理矩形的顶点</a:t>
            </a:r>
            <a:r>
              <a:rPr lang="en-US" altLang="zh-CN" sz="2400" b="1" dirty="0">
                <a:solidFill>
                  <a:srgbClr val="7030A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Y</a:t>
            </a:r>
            <a:endParaRPr lang="zh-CN" altLang="en-US" sz="2400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9212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 </a:t>
            </a:r>
            <a:r>
              <a:rPr lang="zh-CN" altLang="en-US" dirty="0"/>
              <a:t>绘制准备 </a:t>
            </a:r>
            <a:r>
              <a:rPr lang="en-US" altLang="zh-CN" dirty="0"/>
              <a:t>4 </a:t>
            </a:r>
            <a:r>
              <a:rPr lang="zh-CN" altLang="en-US" dirty="0"/>
              <a:t>绘制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4441" y="2423609"/>
            <a:ext cx="6063437" cy="3986213"/>
          </a:xfrm>
        </p:spPr>
        <p:txBody>
          <a:bodyPr>
            <a:normAutofit/>
          </a:bodyPr>
          <a:lstStyle/>
          <a:p>
            <a:r>
              <a:rPr lang="en-US" altLang="zh-CN" dirty="0"/>
              <a:t>3 </a:t>
            </a:r>
            <a:r>
              <a:rPr lang="zh-CN" altLang="en-US" dirty="0"/>
              <a:t>绘制准备</a:t>
            </a:r>
            <a:endParaRPr lang="en-US" altLang="zh-CN" dirty="0"/>
          </a:p>
          <a:p>
            <a:pPr lvl="1"/>
            <a:r>
              <a:rPr lang="en-US" altLang="zh-CN" dirty="0" err="1"/>
              <a:t>AEGfxSetBackgroundColor</a:t>
            </a:r>
            <a:r>
              <a:rPr lang="en-US" altLang="zh-CN" dirty="0"/>
              <a:t>(0.0f, 0.0f, 0.0f);   // </a:t>
            </a:r>
            <a:r>
              <a:rPr lang="zh-CN" altLang="en-US" dirty="0"/>
              <a:t>背景色</a:t>
            </a:r>
            <a:r>
              <a:rPr lang="en-US" altLang="zh-CN" dirty="0"/>
              <a:t>RGB</a:t>
            </a:r>
          </a:p>
          <a:p>
            <a:pPr lvl="1"/>
            <a:r>
              <a:rPr lang="en-US" altLang="zh-CN" dirty="0" err="1"/>
              <a:t>AEGfxSetBlendMode</a:t>
            </a:r>
            <a:r>
              <a:rPr lang="en-US" altLang="zh-CN" dirty="0"/>
              <a:t>(AE_GFX_BM_BLEND);</a:t>
            </a:r>
          </a:p>
          <a:p>
            <a:r>
              <a:rPr lang="en-US" altLang="zh-CN" dirty="0"/>
              <a:t>4 </a:t>
            </a:r>
            <a:r>
              <a:rPr lang="zh-CN" altLang="en-US" dirty="0"/>
              <a:t>绘制（见右边代码）</a:t>
            </a:r>
            <a:endParaRPr lang="en-US" altLang="zh-CN" dirty="0"/>
          </a:p>
          <a:p>
            <a:pPr lvl="1"/>
            <a:r>
              <a:rPr lang="en-US" altLang="zh-CN" dirty="0"/>
              <a:t>obj1X</a:t>
            </a:r>
            <a:r>
              <a:rPr lang="zh-CN" altLang="en-US" dirty="0"/>
              <a:t>，</a:t>
            </a:r>
            <a:r>
              <a:rPr lang="en-US" altLang="zh-CN" dirty="0"/>
              <a:t>obj1Y</a:t>
            </a:r>
            <a:r>
              <a:rPr lang="zh-CN" altLang="en-US" dirty="0"/>
              <a:t>对象</a:t>
            </a:r>
            <a:r>
              <a:rPr lang="en-US" altLang="zh-CN" dirty="0"/>
              <a:t>(</a:t>
            </a:r>
            <a:r>
              <a:rPr lang="zh-CN" altLang="en-US" dirty="0"/>
              <a:t>几何中心</a:t>
            </a:r>
            <a:r>
              <a:rPr lang="en-US" altLang="zh-CN" dirty="0"/>
              <a:t>)</a:t>
            </a:r>
            <a:r>
              <a:rPr lang="zh-CN" altLang="en-US" dirty="0"/>
              <a:t>在世界坐标系中的位置</a:t>
            </a:r>
            <a:endParaRPr lang="en-US" altLang="zh-CN" dirty="0"/>
          </a:p>
          <a:p>
            <a:pPr lvl="1"/>
            <a:r>
              <a:rPr lang="en-US" altLang="zh-CN" dirty="0"/>
              <a:t>alpha</a:t>
            </a:r>
            <a:r>
              <a:rPr lang="zh-CN" altLang="en-US" dirty="0"/>
              <a:t>为</a:t>
            </a:r>
            <a:r>
              <a:rPr lang="en-US" altLang="zh-CN" dirty="0"/>
              <a:t>float</a:t>
            </a:r>
            <a:r>
              <a:rPr lang="zh-CN" altLang="en-US" dirty="0"/>
              <a:t>类型的值，范围</a:t>
            </a:r>
            <a:r>
              <a:rPr lang="en-US" altLang="zh-CN" dirty="0"/>
              <a:t>[0,1]</a:t>
            </a:r>
            <a:r>
              <a:rPr lang="zh-CN" altLang="en-US" dirty="0"/>
              <a:t>之间，表示透明度</a:t>
            </a:r>
            <a:endParaRPr lang="en-US" altLang="zh-CN" dirty="0"/>
          </a:p>
          <a:p>
            <a:endParaRPr lang="zh-CN" altLang="en-US" dirty="0">
              <a:solidFill>
                <a:srgbClr val="00B050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6032" y="2840893"/>
            <a:ext cx="5152227" cy="2796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020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 </a:t>
            </a:r>
            <a:r>
              <a:rPr lang="zh-CN" altLang="en-US" dirty="0"/>
              <a:t>退出</a:t>
            </a:r>
            <a:r>
              <a:rPr lang="en-US" altLang="zh-CN" dirty="0"/>
              <a:t>AE</a:t>
            </a:r>
            <a:r>
              <a:rPr lang="zh-CN" altLang="en-US" dirty="0"/>
              <a:t>系统，退出窗口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/>
              <a:t>AEGfxMeshFree</a:t>
            </a:r>
            <a:r>
              <a:rPr lang="en-US" altLang="zh-CN" dirty="0"/>
              <a:t>(pMesh1);		// </a:t>
            </a:r>
            <a:r>
              <a:rPr lang="zh-CN" altLang="en-US" dirty="0"/>
              <a:t>注销创建的对象</a:t>
            </a:r>
          </a:p>
          <a:p>
            <a:r>
              <a:rPr lang="en-US" altLang="zh-CN" dirty="0" err="1"/>
              <a:t>AESysExit</a:t>
            </a:r>
            <a:r>
              <a:rPr lang="en-US" altLang="zh-CN" dirty="0"/>
              <a:t>();				// Alpha</a:t>
            </a:r>
            <a:r>
              <a:rPr lang="zh-CN" altLang="en-US" dirty="0"/>
              <a:t>系统退出</a:t>
            </a:r>
          </a:p>
          <a:p>
            <a:r>
              <a:rPr lang="en-US" altLang="zh-CN" dirty="0" err="1"/>
              <a:t>UnregisterClass</a:t>
            </a:r>
            <a:r>
              <a:rPr lang="en-US" altLang="zh-CN" dirty="0"/>
              <a:t>(</a:t>
            </a:r>
            <a:r>
              <a:rPr lang="en-US" altLang="zh-CN" dirty="0" err="1"/>
              <a:t>wndClass.lpszClassName</a:t>
            </a:r>
            <a:r>
              <a:rPr lang="en-US" altLang="zh-CN" dirty="0"/>
              <a:t>, </a:t>
            </a:r>
            <a:r>
              <a:rPr lang="en-US" altLang="zh-CN" dirty="0" err="1"/>
              <a:t>hInstance</a:t>
            </a:r>
            <a:r>
              <a:rPr lang="en-US" altLang="zh-CN" dirty="0"/>
              <a:t>);  // </a:t>
            </a:r>
            <a:r>
              <a:rPr lang="zh-CN" altLang="en-US" dirty="0"/>
              <a:t>关闭窗口</a:t>
            </a:r>
          </a:p>
        </p:txBody>
      </p:sp>
    </p:spTree>
    <p:extLst>
      <p:ext uri="{BB962C8B-B14F-4D97-AF65-F5344CB8AC3E}">
        <p14:creationId xmlns:p14="http://schemas.microsoft.com/office/powerpoint/2010/main" val="1841755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本周任务</a:t>
            </a:r>
          </a:p>
        </p:txBody>
      </p:sp>
      <p:sp>
        <p:nvSpPr>
          <p:cNvPr id="3" name="内容占位符 1"/>
          <p:cNvSpPr txBox="1">
            <a:spLocks/>
          </p:cNvSpPr>
          <p:nvPr/>
        </p:nvSpPr>
        <p:spPr>
          <a:xfrm>
            <a:off x="726976" y="2317626"/>
            <a:ext cx="11194301" cy="410293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lang="zh-CN" sz="22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lang="zh-CN" sz="20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lang="zh-CN" sz="18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9pPr>
          </a:lstStyle>
          <a:p>
            <a:r>
              <a:rPr lang="en-US" altLang="zh-CN" sz="2400" dirty="0"/>
              <a:t>1 </a:t>
            </a:r>
            <a:r>
              <a:rPr lang="zh-CN" altLang="en-US" sz="2400" dirty="0"/>
              <a:t>准备预制作口头报告（团队里程碑报告），第</a:t>
            </a:r>
            <a:r>
              <a:rPr lang="en-US" altLang="zh-CN" sz="2400" dirty="0"/>
              <a:t>9</a:t>
            </a:r>
            <a:r>
              <a:rPr lang="zh-CN" altLang="en-US" sz="2400" dirty="0"/>
              <a:t>周周一团队报告</a:t>
            </a:r>
            <a:endParaRPr lang="en-US" altLang="zh-CN" sz="2400" dirty="0"/>
          </a:p>
          <a:p>
            <a:r>
              <a:rPr lang="en-US" altLang="zh-CN" sz="2400" dirty="0"/>
              <a:t>2 </a:t>
            </a:r>
            <a:r>
              <a:rPr lang="zh-CN" altLang="en-US" sz="2400" dirty="0"/>
              <a:t>首席设计师完成游戏设计文档，第</a:t>
            </a:r>
            <a:r>
              <a:rPr lang="en-US" altLang="zh-CN" sz="2400" dirty="0"/>
              <a:t>9</a:t>
            </a:r>
            <a:r>
              <a:rPr lang="zh-CN" altLang="en-US" sz="2400" dirty="0"/>
              <a:t>周周一</a:t>
            </a:r>
            <a:r>
              <a:rPr lang="en-US" altLang="zh-CN" sz="2400" dirty="0"/>
              <a:t>23:59</a:t>
            </a:r>
            <a:r>
              <a:rPr lang="zh-CN" altLang="en-US" sz="2400" dirty="0"/>
              <a:t>分前发送到邮箱</a:t>
            </a:r>
            <a:r>
              <a:rPr lang="en-US" altLang="zh-CN" sz="2400" dirty="0"/>
              <a:t>fang.liu@hust.edu.cn</a:t>
            </a:r>
          </a:p>
          <a:p>
            <a:pPr lvl="1"/>
            <a:r>
              <a:rPr lang="zh-CN" altLang="en-US" sz="2200" dirty="0"/>
              <a:t>邮件标题：</a:t>
            </a:r>
            <a:r>
              <a:rPr lang="en-US" altLang="zh-CN" sz="2200" dirty="0"/>
              <a:t>Game[</a:t>
            </a:r>
            <a:r>
              <a:rPr lang="zh-CN" altLang="en-US" sz="2200" dirty="0"/>
              <a:t>团队编号</a:t>
            </a:r>
            <a:r>
              <a:rPr lang="en-US" altLang="zh-CN" sz="2200" dirty="0"/>
              <a:t>]GDD</a:t>
            </a:r>
            <a:r>
              <a:rPr lang="zh-CN" altLang="en-US" sz="2200" dirty="0"/>
              <a:t>，例如</a:t>
            </a:r>
            <a:r>
              <a:rPr lang="en-US" altLang="zh-CN" sz="2200" dirty="0"/>
              <a:t>Game01GDD</a:t>
            </a:r>
          </a:p>
          <a:p>
            <a:pPr lvl="1"/>
            <a:r>
              <a:rPr lang="zh-CN" altLang="en-US" sz="2200" dirty="0"/>
              <a:t>团队编号见文档：</a:t>
            </a:r>
            <a:r>
              <a:rPr lang="zh-CN" altLang="en-US" sz="2200" dirty="0"/>
              <a:t>游戏开发核心技术</a:t>
            </a:r>
            <a:r>
              <a:rPr lang="en-US" altLang="zh-CN" sz="2200" dirty="0"/>
              <a:t>_02</a:t>
            </a:r>
            <a:r>
              <a:rPr lang="zh-CN" altLang="en-US" sz="2200" dirty="0"/>
              <a:t>团队信息</a:t>
            </a:r>
            <a:r>
              <a:rPr lang="en-US" altLang="zh-CN" sz="2200" dirty="0"/>
              <a:t>.</a:t>
            </a:r>
            <a:r>
              <a:rPr lang="en-US" altLang="zh-CN" sz="2200" dirty="0" err="1"/>
              <a:t>docx</a:t>
            </a:r>
            <a:endParaRPr lang="en-US" altLang="zh-CN" sz="2400" dirty="0"/>
          </a:p>
          <a:p>
            <a:r>
              <a:rPr lang="en-US" altLang="zh-CN" sz="2400" dirty="0"/>
              <a:t>3 </a:t>
            </a:r>
            <a:r>
              <a:rPr lang="zh-CN" altLang="en-US" sz="2400" dirty="0"/>
              <a:t>没有完成</a:t>
            </a:r>
            <a:r>
              <a:rPr lang="en-US" altLang="zh-CN" sz="2400" dirty="0"/>
              <a:t>GIT</a:t>
            </a:r>
            <a:r>
              <a:rPr lang="zh-CN" altLang="en-US" sz="2400" dirty="0"/>
              <a:t>配置的团队，</a:t>
            </a:r>
            <a:r>
              <a:rPr lang="zh-CN" altLang="en-US" sz="2400"/>
              <a:t>请继续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691972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Windows</a:t>
            </a:r>
            <a:r>
              <a:rPr lang="zh-CN" altLang="en-US" dirty="0"/>
              <a:t>编程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9923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事件 </a:t>
            </a:r>
            <a:r>
              <a:rPr lang="en-US" altLang="zh-CN" dirty="0"/>
              <a:t>Event &amp; </a:t>
            </a:r>
            <a:r>
              <a:rPr lang="zh-CN" altLang="en-US" dirty="0"/>
              <a:t>事件处理 </a:t>
            </a:r>
            <a:r>
              <a:rPr lang="en-US" altLang="zh-CN" dirty="0"/>
              <a:t>Event Handler</a:t>
            </a:r>
            <a:endParaRPr lang="zh-CN" dirty="0"/>
          </a:p>
        </p:txBody>
      </p:sp>
      <p:sp>
        <p:nvSpPr>
          <p:cNvPr id="6" name="内容占位符 1"/>
          <p:cNvSpPr>
            <a:spLocks noGrp="1"/>
          </p:cNvSpPr>
          <p:nvPr>
            <p:ph idx="1"/>
          </p:nvPr>
        </p:nvSpPr>
        <p:spPr>
          <a:xfrm>
            <a:off x="2060620" y="2310746"/>
            <a:ext cx="8548692" cy="4102931"/>
          </a:xfrm>
        </p:spPr>
        <p:txBody>
          <a:bodyPr>
            <a:normAutofit/>
          </a:bodyPr>
          <a:lstStyle/>
          <a:p>
            <a:r>
              <a:rPr lang="zh-CN" altLang="en-US" dirty="0"/>
              <a:t>事件是发送给程序的一种信号，告诉程序有事情发生了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r>
              <a:rPr lang="zh-CN" altLang="en-US" dirty="0"/>
              <a:t>点击鼠标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r>
              <a:rPr lang="zh-CN" altLang="en-US" dirty="0"/>
              <a:t>操纵杆启动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r>
              <a:rPr lang="zh-CN" altLang="en-US" dirty="0"/>
              <a:t>键盘有某个键按下了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r>
              <a:rPr lang="en-US" altLang="zh-CN" dirty="0"/>
              <a:t>……</a:t>
            </a:r>
          </a:p>
          <a:p>
            <a:pPr marL="228600" lvl="1">
              <a:spcBef>
                <a:spcPts val="1500"/>
              </a:spcBef>
            </a:pPr>
            <a:r>
              <a:rPr lang="zh-CN" altLang="en-US" sz="2200" dirty="0"/>
              <a:t>事件处理器：一个函数，封装了对指定事件的回应</a:t>
            </a:r>
            <a:endParaRPr lang="en-US" altLang="zh-CN" sz="2200" dirty="0"/>
          </a:p>
          <a:p>
            <a:pPr lvl="1"/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440355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事件驱动的编程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1694" y="2687660"/>
            <a:ext cx="7781925" cy="35433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3819772" y="2027225"/>
            <a:ext cx="473084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000000"/>
                </a:solidFill>
                <a:latin typeface="Georgia" panose="02040502050405020303" pitchFamily="18" charset="0"/>
              </a:rPr>
              <a:t>Don’t call us, we’ll call you</a:t>
            </a:r>
            <a:endParaRPr lang="en-US" altLang="zh-CN" sz="2400" dirty="0">
              <a:solidFill>
                <a:srgbClr val="000000"/>
              </a:solidFill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7430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事件驱动的编程 </a:t>
            </a:r>
            <a:r>
              <a:rPr lang="en-US" altLang="zh-CN" dirty="0"/>
              <a:t>-</a:t>
            </a:r>
            <a:r>
              <a:rPr lang="zh-CN" altLang="en-US" dirty="0"/>
              <a:t> 特点</a:t>
            </a:r>
          </a:p>
        </p:txBody>
      </p:sp>
      <p:sp>
        <p:nvSpPr>
          <p:cNvPr id="8" name="内容占位符 1"/>
          <p:cNvSpPr txBox="1">
            <a:spLocks/>
          </p:cNvSpPr>
          <p:nvPr/>
        </p:nvSpPr>
        <p:spPr>
          <a:xfrm>
            <a:off x="1151372" y="2053169"/>
            <a:ext cx="9628632" cy="410293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lang="zh-CN" sz="22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lang="zh-CN" sz="20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lang="zh-CN" sz="18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9pPr>
          </a:lstStyle>
          <a:p>
            <a:r>
              <a:rPr lang="zh-CN" altLang="en-US" dirty="0"/>
              <a:t>程序员需要书写并注册一个函数，该函数封装了事件响应功能</a:t>
            </a:r>
            <a:endParaRPr lang="en-US" altLang="zh-CN" dirty="0"/>
          </a:p>
          <a:p>
            <a:r>
              <a:rPr lang="zh-CN" altLang="en-US" dirty="0"/>
              <a:t>我们编写的应用能够决定处理哪些事件，但无法事先知道处理顺序</a:t>
            </a:r>
            <a:endParaRPr lang="en-US" altLang="zh-CN" dirty="0"/>
          </a:p>
          <a:p>
            <a:pPr lvl="1"/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1562" y="3143250"/>
            <a:ext cx="7419975" cy="3514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466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事件驱动的编程 </a:t>
            </a:r>
            <a:r>
              <a:rPr lang="en-US" altLang="zh-CN" dirty="0"/>
              <a:t>–</a:t>
            </a:r>
            <a:r>
              <a:rPr lang="zh-CN" altLang="en-US" dirty="0"/>
              <a:t> 实现</a:t>
            </a:r>
          </a:p>
        </p:txBody>
      </p:sp>
      <p:sp>
        <p:nvSpPr>
          <p:cNvPr id="14" name="内容占位符 1"/>
          <p:cNvSpPr txBox="1">
            <a:spLocks/>
          </p:cNvSpPr>
          <p:nvPr/>
        </p:nvSpPr>
        <p:spPr>
          <a:xfrm>
            <a:off x="1043190" y="2465293"/>
            <a:ext cx="3625063" cy="410293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lang="zh-CN" sz="22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lang="zh-CN" sz="20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lang="zh-CN" sz="18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9pPr>
          </a:lstStyle>
          <a:p>
            <a:r>
              <a:rPr lang="zh-CN" altLang="en-US" sz="2400" dirty="0"/>
              <a:t>程序结构可粗略分为两大部分</a:t>
            </a:r>
            <a:endParaRPr lang="en-US" altLang="zh-CN" sz="2400" dirty="0"/>
          </a:p>
          <a:p>
            <a:endParaRPr lang="en-US" altLang="zh-CN" sz="2400" dirty="0"/>
          </a:p>
          <a:p>
            <a:pPr lvl="1"/>
            <a:r>
              <a:rPr lang="zh-CN" altLang="en-US" sz="2400" dirty="0"/>
              <a:t>检测用户输入</a:t>
            </a:r>
            <a:endParaRPr lang="en-US" altLang="zh-CN" sz="2400" dirty="0"/>
          </a:p>
          <a:p>
            <a:pPr lvl="1"/>
            <a:endParaRPr lang="en-US" altLang="zh-CN" sz="2400" dirty="0"/>
          </a:p>
          <a:p>
            <a:pPr lvl="1"/>
            <a:r>
              <a:rPr lang="zh-CN" altLang="en-US" sz="2400" dirty="0"/>
              <a:t>响应</a:t>
            </a:r>
            <a:endParaRPr lang="en-US" altLang="zh-CN" sz="2400" dirty="0"/>
          </a:p>
        </p:txBody>
      </p:sp>
      <p:sp>
        <p:nvSpPr>
          <p:cNvPr id="3" name="矩形 2"/>
          <p:cNvSpPr/>
          <p:nvPr/>
        </p:nvSpPr>
        <p:spPr>
          <a:xfrm>
            <a:off x="5277853" y="2314398"/>
            <a:ext cx="6769768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rgbClr val="000000"/>
                </a:solidFill>
                <a:latin typeface="Courier New" panose="02070309020205020404" pitchFamily="49" charset="0"/>
              </a:rPr>
              <a:t>while (!quit) // do forever</a:t>
            </a:r>
            <a:endParaRPr lang="en-US" altLang="zh-CN" sz="2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zh-CN" sz="2000" b="1" dirty="0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  <a:endParaRPr lang="zh-CN" altLang="en-US" sz="2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zh-CN" sz="2000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zh-CN" alt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获取事件</a:t>
            </a:r>
            <a:endParaRPr lang="en-US" altLang="zh-CN" sz="2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zh-CN" sz="2000" b="1" dirty="0">
                <a:solidFill>
                  <a:srgbClr val="000000"/>
                </a:solidFill>
                <a:latin typeface="Courier New" panose="02070309020205020404" pitchFamily="49" charset="0"/>
              </a:rPr>
              <a:t>	if(</a:t>
            </a:r>
            <a:r>
              <a:rPr lang="zh-CN" altLang="en-US" sz="2000" b="1" dirty="0">
                <a:solidFill>
                  <a:srgbClr val="000000"/>
                </a:solidFill>
                <a:latin typeface="Courier New" panose="02070309020205020404" pitchFamily="49" charset="0"/>
              </a:rPr>
              <a:t>事件类型</a:t>
            </a:r>
            <a:r>
              <a:rPr lang="en-US" altLang="zh-CN" sz="2000" b="1" dirty="0">
                <a:solidFill>
                  <a:srgbClr val="000000"/>
                </a:solidFill>
                <a:latin typeface="Courier New" panose="02070309020205020404" pitchFamily="49" charset="0"/>
              </a:rPr>
              <a:t> == NULL)</a:t>
            </a:r>
            <a:endParaRPr lang="en-US" altLang="zh-CN" sz="2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zh-CN" sz="2000" b="1" dirty="0">
                <a:solidFill>
                  <a:srgbClr val="000000"/>
                </a:solidFill>
                <a:latin typeface="Courier New" panose="02070309020205020404" pitchFamily="49" charset="0"/>
              </a:rPr>
              <a:t>		</a:t>
            </a:r>
            <a:r>
              <a:rPr lang="zh-CN" altLang="en-US" sz="2000" b="1" dirty="0">
                <a:solidFill>
                  <a:srgbClr val="000000"/>
                </a:solidFill>
                <a:latin typeface="Courier New" panose="02070309020205020404" pitchFamily="49" charset="0"/>
              </a:rPr>
              <a:t>退出循环</a:t>
            </a:r>
            <a:endParaRPr lang="en-US" altLang="zh-CN" sz="2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zh-CN" sz="2000" b="1" dirty="0">
                <a:solidFill>
                  <a:srgbClr val="000000"/>
                </a:solidFill>
                <a:latin typeface="Courier New" panose="02070309020205020404" pitchFamily="49" charset="0"/>
              </a:rPr>
              <a:t>	else if(</a:t>
            </a:r>
            <a:r>
              <a:rPr lang="zh-CN" altLang="en-US" sz="2000" b="1" dirty="0">
                <a:solidFill>
                  <a:srgbClr val="000000"/>
                </a:solidFill>
                <a:latin typeface="Courier New" panose="02070309020205020404" pitchFamily="49" charset="0"/>
              </a:rPr>
              <a:t>事件类型</a:t>
            </a:r>
            <a:r>
              <a:rPr lang="en-US" altLang="zh-CN" sz="2000" b="1" dirty="0">
                <a:solidFill>
                  <a:srgbClr val="000000"/>
                </a:solidFill>
                <a:latin typeface="Courier New" panose="02070309020205020404" pitchFamily="49" charset="0"/>
              </a:rPr>
              <a:t> == </a:t>
            </a:r>
            <a:r>
              <a:rPr lang="zh-CN" altLang="en-US" sz="2000" b="1" dirty="0">
                <a:solidFill>
                  <a:srgbClr val="000000"/>
                </a:solidFill>
                <a:latin typeface="Courier New" panose="02070309020205020404" pitchFamily="49" charset="0"/>
              </a:rPr>
              <a:t>类型</a:t>
            </a:r>
            <a:r>
              <a:rPr lang="en-US" altLang="zh-CN" sz="2000" b="1" dirty="0">
                <a:solidFill>
                  <a:srgbClr val="000000"/>
                </a:solidFill>
                <a:latin typeface="Courier New" panose="02070309020205020404" pitchFamily="49" charset="0"/>
              </a:rPr>
              <a:t>0)</a:t>
            </a:r>
            <a:endParaRPr lang="en-US" altLang="zh-CN" sz="2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zh-CN" sz="2000" b="1" dirty="0">
                <a:solidFill>
                  <a:srgbClr val="000000"/>
                </a:solidFill>
                <a:latin typeface="Courier New" panose="02070309020205020404" pitchFamily="49" charset="0"/>
              </a:rPr>
              <a:t>		</a:t>
            </a:r>
            <a:r>
              <a:rPr lang="zh-CN" altLang="en-US" sz="2000" b="1" dirty="0">
                <a:solidFill>
                  <a:srgbClr val="000000"/>
                </a:solidFill>
                <a:latin typeface="Courier New" panose="02070309020205020404" pitchFamily="49" charset="0"/>
              </a:rPr>
              <a:t>处理类型</a:t>
            </a:r>
            <a:r>
              <a:rPr lang="en-US" altLang="zh-CN" sz="2000" b="1" dirty="0">
                <a:solidFill>
                  <a:srgbClr val="000000"/>
                </a:solidFill>
                <a:latin typeface="Courier New" panose="02070309020205020404" pitchFamily="49" charset="0"/>
              </a:rPr>
              <a:t>0</a:t>
            </a:r>
            <a:r>
              <a:rPr lang="zh-CN" altLang="en-US" sz="2000" b="1" dirty="0">
                <a:solidFill>
                  <a:srgbClr val="000000"/>
                </a:solidFill>
                <a:latin typeface="Courier New" panose="02070309020205020404" pitchFamily="49" charset="0"/>
              </a:rPr>
              <a:t>事件</a:t>
            </a:r>
            <a:r>
              <a:rPr lang="en-US" altLang="zh-CN" sz="2000" b="1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zh-CN" altLang="en-US" sz="2000" b="1" dirty="0">
                <a:solidFill>
                  <a:srgbClr val="000000"/>
                </a:solidFill>
                <a:latin typeface="Courier New" panose="02070309020205020404" pitchFamily="49" charset="0"/>
              </a:rPr>
              <a:t>事件信息</a:t>
            </a:r>
            <a:r>
              <a:rPr lang="en-US" altLang="zh-CN" sz="2000" b="1" dirty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  <a:endParaRPr lang="en-US" altLang="zh-CN" sz="2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zh-CN" sz="2000" b="1" dirty="0">
                <a:solidFill>
                  <a:srgbClr val="000000"/>
                </a:solidFill>
                <a:latin typeface="Courier New" panose="02070309020205020404" pitchFamily="49" charset="0"/>
              </a:rPr>
              <a:t>	else if(</a:t>
            </a:r>
            <a:r>
              <a:rPr lang="zh-CN" altLang="en-US" sz="2000" b="1" dirty="0">
                <a:solidFill>
                  <a:srgbClr val="000000"/>
                </a:solidFill>
                <a:latin typeface="Courier New" panose="02070309020205020404" pitchFamily="49" charset="0"/>
              </a:rPr>
              <a:t>事件类型</a:t>
            </a:r>
            <a:r>
              <a:rPr lang="en-US" altLang="zh-CN" sz="2000" b="1" dirty="0">
                <a:solidFill>
                  <a:srgbClr val="000000"/>
                </a:solidFill>
                <a:latin typeface="Courier New" panose="02070309020205020404" pitchFamily="49" charset="0"/>
              </a:rPr>
              <a:t> == </a:t>
            </a:r>
            <a:r>
              <a:rPr lang="zh-CN" altLang="en-US" sz="2000" b="1" dirty="0">
                <a:solidFill>
                  <a:srgbClr val="000000"/>
                </a:solidFill>
                <a:latin typeface="Courier New" panose="02070309020205020404" pitchFamily="49" charset="0"/>
              </a:rPr>
              <a:t>类型</a:t>
            </a:r>
            <a:r>
              <a:rPr lang="en-US" altLang="zh-CN" sz="2000" b="1" dirty="0">
                <a:solidFill>
                  <a:srgbClr val="000000"/>
                </a:solidFill>
                <a:latin typeface="Courier New" panose="02070309020205020404" pitchFamily="49" charset="0"/>
              </a:rPr>
              <a:t>1)</a:t>
            </a:r>
            <a:endParaRPr lang="en-US" altLang="zh-CN" sz="2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zh-CN" sz="2000" b="1" dirty="0">
                <a:solidFill>
                  <a:srgbClr val="000000"/>
                </a:solidFill>
                <a:latin typeface="Courier New" panose="02070309020205020404" pitchFamily="49" charset="0"/>
              </a:rPr>
              <a:t>		</a:t>
            </a:r>
            <a:r>
              <a:rPr lang="zh-CN" altLang="en-US" sz="2000" b="1" dirty="0">
                <a:solidFill>
                  <a:srgbClr val="000000"/>
                </a:solidFill>
                <a:latin typeface="Courier New" panose="02070309020205020404" pitchFamily="49" charset="0"/>
              </a:rPr>
              <a:t>处理类型</a:t>
            </a:r>
            <a:r>
              <a:rPr lang="en-US" altLang="zh-CN" sz="2000" b="1" dirty="0">
                <a:solidFill>
                  <a:srgbClr val="000000"/>
                </a:solidFill>
                <a:latin typeface="Courier New" panose="02070309020205020404" pitchFamily="49" charset="0"/>
              </a:rPr>
              <a:t>1</a:t>
            </a:r>
            <a:r>
              <a:rPr lang="zh-CN" altLang="en-US" sz="2000" b="1" dirty="0">
                <a:solidFill>
                  <a:srgbClr val="000000"/>
                </a:solidFill>
                <a:latin typeface="Courier New" panose="02070309020205020404" pitchFamily="49" charset="0"/>
              </a:rPr>
              <a:t>事件</a:t>
            </a:r>
            <a:r>
              <a:rPr lang="en-US" altLang="zh-CN" sz="2000" b="1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zh-CN" altLang="en-US" sz="2000" b="1" dirty="0">
                <a:solidFill>
                  <a:srgbClr val="000000"/>
                </a:solidFill>
                <a:latin typeface="Courier New" panose="02070309020205020404" pitchFamily="49" charset="0"/>
              </a:rPr>
              <a:t>事件信息</a:t>
            </a:r>
            <a:r>
              <a:rPr lang="en-US" altLang="zh-CN" sz="2000" b="1" dirty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  <a:endParaRPr lang="en-US" altLang="zh-CN" sz="2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zh-CN" sz="2000" b="1" dirty="0">
                <a:solidFill>
                  <a:srgbClr val="000000"/>
                </a:solidFill>
                <a:latin typeface="Courier New" panose="02070309020205020404" pitchFamily="49" charset="0"/>
              </a:rPr>
              <a:t>	else</a:t>
            </a:r>
          </a:p>
          <a:p>
            <a:r>
              <a:rPr lang="en-US" altLang="zh-CN" sz="2000" b="1" dirty="0">
                <a:solidFill>
                  <a:srgbClr val="000000"/>
                </a:solidFill>
                <a:latin typeface="Courier New" panose="02070309020205020404" pitchFamily="49" charset="0"/>
              </a:rPr>
              <a:t>		</a:t>
            </a:r>
            <a:r>
              <a:rPr lang="zh-CN" altLang="en-US" sz="2000" b="1" dirty="0">
                <a:solidFill>
                  <a:srgbClr val="000000"/>
                </a:solidFill>
                <a:latin typeface="Courier New" panose="02070309020205020404" pitchFamily="49" charset="0"/>
              </a:rPr>
              <a:t>处理未识别事件</a:t>
            </a:r>
            <a:endParaRPr lang="en-US" altLang="zh-CN" sz="2000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zh-CN" sz="2000" b="1" dirty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475999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Windows</a:t>
            </a:r>
            <a:r>
              <a:rPr lang="zh-CN" altLang="en-US" dirty="0"/>
              <a:t>编程 </a:t>
            </a:r>
            <a:r>
              <a:rPr lang="en-US" altLang="zh-CN" dirty="0"/>
              <a:t>– </a:t>
            </a:r>
            <a:r>
              <a:rPr lang="zh-CN" altLang="en-US" dirty="0"/>
              <a:t>简介</a:t>
            </a:r>
          </a:p>
        </p:txBody>
      </p:sp>
      <p:sp>
        <p:nvSpPr>
          <p:cNvPr id="5" name="内容占位符 1"/>
          <p:cNvSpPr txBox="1">
            <a:spLocks/>
          </p:cNvSpPr>
          <p:nvPr/>
        </p:nvSpPr>
        <p:spPr>
          <a:xfrm>
            <a:off x="1636748" y="2497377"/>
            <a:ext cx="8646241" cy="410293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lang="zh-CN" sz="22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lang="zh-CN" sz="20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lang="zh-CN" sz="18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9pPr>
          </a:lstStyle>
          <a:p>
            <a:r>
              <a:rPr lang="en-US" altLang="zh-CN" sz="2800" dirty="0"/>
              <a:t>Windows</a:t>
            </a:r>
            <a:r>
              <a:rPr lang="zh-CN" altLang="en-US" sz="2800" dirty="0"/>
              <a:t>是支持多任务、多线程的操作系统</a:t>
            </a:r>
            <a:endParaRPr lang="en-US" altLang="zh-CN" sz="2800" dirty="0"/>
          </a:p>
          <a:p>
            <a:r>
              <a:rPr lang="en-US" altLang="zh-CN" sz="2800" dirty="0"/>
              <a:t>Windows</a:t>
            </a:r>
            <a:r>
              <a:rPr lang="zh-CN" altLang="en-US" sz="2800" dirty="0"/>
              <a:t>还是一个事件驱动的操作系统</a:t>
            </a:r>
            <a:endParaRPr lang="en-US" altLang="zh-CN" sz="2800" dirty="0"/>
          </a:p>
          <a:p>
            <a:pPr lvl="1"/>
            <a:endParaRPr lang="en-US" altLang="zh-CN" sz="2800" dirty="0"/>
          </a:p>
          <a:p>
            <a:pPr lvl="1"/>
            <a:r>
              <a:rPr lang="zh-CN" altLang="en-US" sz="2800" dirty="0"/>
              <a:t>应用、硬件都能发送事件</a:t>
            </a:r>
            <a:endParaRPr lang="en-US" altLang="zh-CN" sz="2800" dirty="0"/>
          </a:p>
          <a:p>
            <a:pPr lvl="1"/>
            <a:r>
              <a:rPr lang="zh-CN" altLang="en-US" sz="2800" dirty="0"/>
              <a:t>所有的事件都发送给</a:t>
            </a:r>
            <a:r>
              <a:rPr lang="en-US" altLang="zh-CN" sz="2800" dirty="0"/>
              <a:t>OS</a:t>
            </a:r>
          </a:p>
          <a:p>
            <a:pPr lvl="1"/>
            <a:r>
              <a:rPr lang="zh-CN" altLang="en-US" sz="2800" dirty="0"/>
              <a:t>再由</a:t>
            </a:r>
            <a:r>
              <a:rPr lang="en-US" altLang="zh-CN" sz="2800" dirty="0"/>
              <a:t>OS</a:t>
            </a:r>
            <a:r>
              <a:rPr lang="zh-CN" altLang="en-US" sz="2800" dirty="0"/>
              <a:t>处理这些事件</a:t>
            </a:r>
            <a:endParaRPr lang="en-US" altLang="zh-CN" sz="2800" dirty="0"/>
          </a:p>
          <a:p>
            <a:endParaRPr lang="en-US" altLang="zh-CN" sz="2800" dirty="0"/>
          </a:p>
          <a:p>
            <a:pPr marL="0" indent="0">
              <a:buNone/>
            </a:pP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1599076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674" y="0"/>
            <a:ext cx="106066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120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Education 16x9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ducation_16x9.potx" id="{AA5F22BC-61EA-4F01-AB22-75117871E196}" vid="{BD0EB374-1DDC-4F15-88A9-D386288C58A6}"/>
    </a:ext>
  </a:extLst>
</a:theme>
</file>

<file path=ppt/theme/theme2.xml><?xml version="1.0" encoding="utf-8"?>
<a:theme xmlns:a="http://schemas.openxmlformats.org/drawingml/2006/main" name="Office Them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146F0C7C-95CD-4157-B59F-1693F8160BF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教育学科演示文稿，黑板插图设计（宽屏）</Template>
  <TotalTime>0</TotalTime>
  <Words>736</Words>
  <Application>Microsoft Office PowerPoint</Application>
  <PresentationFormat>宽屏</PresentationFormat>
  <Paragraphs>137</Paragraphs>
  <Slides>23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31" baseType="lpstr">
      <vt:lpstr>Microsoft YaHei UI</vt:lpstr>
      <vt:lpstr>宋体</vt:lpstr>
      <vt:lpstr>新宋体</vt:lpstr>
      <vt:lpstr>Calibri</vt:lpstr>
      <vt:lpstr>Courier New</vt:lpstr>
      <vt:lpstr>Georgia</vt:lpstr>
      <vt:lpstr>Wingdings</vt:lpstr>
      <vt:lpstr>Education 16x9</vt:lpstr>
      <vt:lpstr>游戏开发核心技术</vt:lpstr>
      <vt:lpstr>第二周主要内容</vt:lpstr>
      <vt:lpstr>Windows编程</vt:lpstr>
      <vt:lpstr>事件 Event &amp; 事件处理 Event Handler</vt:lpstr>
      <vt:lpstr>事件驱动的编程</vt:lpstr>
      <vt:lpstr>事件驱动的编程 - 特点</vt:lpstr>
      <vt:lpstr>事件驱动的编程 – 实现</vt:lpstr>
      <vt:lpstr>Windows编程 – 简介</vt:lpstr>
      <vt:lpstr>PowerPoint 演示文稿</vt:lpstr>
      <vt:lpstr>WinMain – 参数说明</vt:lpstr>
      <vt:lpstr>窗口创建</vt:lpstr>
      <vt:lpstr>事件处理</vt:lpstr>
      <vt:lpstr>回调函数</vt:lpstr>
      <vt:lpstr>消息传递</vt:lpstr>
      <vt:lpstr>GetMessage</vt:lpstr>
      <vt:lpstr>PeekMessage</vt:lpstr>
      <vt:lpstr>Alpha Engine</vt:lpstr>
      <vt:lpstr>AE的基本使用流程</vt:lpstr>
      <vt:lpstr>1 AE系统初始化</vt:lpstr>
      <vt:lpstr>2 绘制对象的初始化</vt:lpstr>
      <vt:lpstr>3 绘制准备 4 绘制</vt:lpstr>
      <vt:lpstr>5 退出AE系统，退出窗口</vt:lpstr>
      <vt:lpstr>本周任务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2015-09-06T07:17:28Z</dcterms:created>
  <dcterms:modified xsi:type="dcterms:W3CDTF">2017-03-26T10:31:19Z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TC034629029991</vt:lpwstr>
  </property>
</Properties>
</file>